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265" r:id="rId10"/>
    <p:sldId id="264" r:id="rId11"/>
    <p:sldId id="266" r:id="rId12"/>
    <p:sldId id="274" r:id="rId13"/>
    <p:sldId id="275" r:id="rId14"/>
    <p:sldId id="272"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62" d="100"/>
          <a:sy n="62" d="100"/>
        </p:scale>
        <p:origin x="67"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E69BC-F3EF-42EA-ABE7-65D68C1D33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43BD7E-A941-48FD-B856-280ECC6367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5C1301-0BA3-4E67-A2CC-1BA6A804CEC4}"/>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5" name="Footer Placeholder 4">
            <a:extLst>
              <a:ext uri="{FF2B5EF4-FFF2-40B4-BE49-F238E27FC236}">
                <a16:creationId xmlns:a16="http://schemas.microsoft.com/office/drawing/2014/main" id="{555287E0-7401-446B-8F7A-5A995F98F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4FE24-6E57-45D5-B3A0-A640EA2C5F19}"/>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2460661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4E9A-7E1A-467A-AB57-57EC5FEEE6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F41B11-A2EC-4959-B268-C2CB5EE805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08C3F-C088-4364-90A8-ED80E3D7D576}"/>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5" name="Footer Placeholder 4">
            <a:extLst>
              <a:ext uri="{FF2B5EF4-FFF2-40B4-BE49-F238E27FC236}">
                <a16:creationId xmlns:a16="http://schemas.microsoft.com/office/drawing/2014/main" id="{C4F95A8D-B322-41EF-9970-73BC67069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078B8-3B9D-40BE-BD56-B7BEE723D1BA}"/>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1832805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870617-C2E0-4BA8-A679-B8C504E3D3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6A2842-7EE3-4157-AC88-CB2757F357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A7C2B-9A4E-4C95-B45B-F7320963094D}"/>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5" name="Footer Placeholder 4">
            <a:extLst>
              <a:ext uri="{FF2B5EF4-FFF2-40B4-BE49-F238E27FC236}">
                <a16:creationId xmlns:a16="http://schemas.microsoft.com/office/drawing/2014/main" id="{A548F96F-BB6B-46FD-86FB-022BE12A2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B13DD-E39B-40E3-85BB-2D25BB38FD11}"/>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391870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4A6E-7F41-4E3E-80DC-A80E8E803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4DB1F-2BF4-48DD-9509-E81E3EDEDB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265DCA-AAEB-4959-9C55-7907E8E6F3C0}"/>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5" name="Footer Placeholder 4">
            <a:extLst>
              <a:ext uri="{FF2B5EF4-FFF2-40B4-BE49-F238E27FC236}">
                <a16:creationId xmlns:a16="http://schemas.microsoft.com/office/drawing/2014/main" id="{43581F30-4D7A-4553-A6AB-6A6FCE26A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68BC5-2153-4AEA-8D92-667FA3C1B7CB}"/>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2217354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F1C5-E63A-4739-B83A-279E7133A8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3D956F-0087-4D7E-A714-4603EA1CC5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588422-3ED6-4842-9671-EFF0DA5913C5}"/>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5" name="Footer Placeholder 4">
            <a:extLst>
              <a:ext uri="{FF2B5EF4-FFF2-40B4-BE49-F238E27FC236}">
                <a16:creationId xmlns:a16="http://schemas.microsoft.com/office/drawing/2014/main" id="{B4B4BE32-B2D2-42AD-B836-16AB20AC6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BE046-F24D-4E02-A268-1956142D7026}"/>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1212514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DC73-FE43-417E-B42E-EAA303C40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F1F72D-37F8-4A1E-A265-B635BB20EEE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C12FE3-08F6-4F34-8A9D-2CA73F6BB7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595978-7847-4D9D-92D4-F2C47B96F811}"/>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6" name="Footer Placeholder 5">
            <a:extLst>
              <a:ext uri="{FF2B5EF4-FFF2-40B4-BE49-F238E27FC236}">
                <a16:creationId xmlns:a16="http://schemas.microsoft.com/office/drawing/2014/main" id="{043929DF-4E2C-4633-9242-63C92AAD2E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72CF0-CE72-4302-BD54-E60FD22E8EFE}"/>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2466253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FE5D-0590-4938-A8C9-944D2BE009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607F86-613F-441A-95F0-582A53FC63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526E086-CC88-401E-B829-7784C30B81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5C9344-FB30-4641-B070-D2D065955C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5DE6FFE-6205-4209-BBD3-22519E6E64A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BA72ED-3D9E-4645-8934-A027451E97C9}"/>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8" name="Footer Placeholder 7">
            <a:extLst>
              <a:ext uri="{FF2B5EF4-FFF2-40B4-BE49-F238E27FC236}">
                <a16:creationId xmlns:a16="http://schemas.microsoft.com/office/drawing/2014/main" id="{EC9CAB92-FB7F-4F80-AD48-0064631A06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2EED80-C2D7-4281-9449-364380A50C8C}"/>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2473997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42D6-DFC0-485F-B7FB-E60CFDD3E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B36BE6-E5A9-4609-8A00-62D583F442CC}"/>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4" name="Footer Placeholder 3">
            <a:extLst>
              <a:ext uri="{FF2B5EF4-FFF2-40B4-BE49-F238E27FC236}">
                <a16:creationId xmlns:a16="http://schemas.microsoft.com/office/drawing/2014/main" id="{2F4BCEB6-4B54-4ECF-8D51-887B60C878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6E8A6A-8979-4DEA-A547-777B13BD88C8}"/>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1040355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6A19C-ACE9-4730-A665-A289D2F97B7D}"/>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3" name="Footer Placeholder 2">
            <a:extLst>
              <a:ext uri="{FF2B5EF4-FFF2-40B4-BE49-F238E27FC236}">
                <a16:creationId xmlns:a16="http://schemas.microsoft.com/office/drawing/2014/main" id="{3D057505-0ABA-46C3-B74F-242784ED6C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406FDB-A56D-458D-AE7F-9ACE45255CB1}"/>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428043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441A-D9C5-4A6E-8414-521595CEE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B8EB3E-BA8B-4F9A-A46A-7A7B0D648B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8CEE6E-9746-4FDB-814A-797415D5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2EA756-9E8A-42D9-A077-5A429F31DD00}"/>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6" name="Footer Placeholder 5">
            <a:extLst>
              <a:ext uri="{FF2B5EF4-FFF2-40B4-BE49-F238E27FC236}">
                <a16:creationId xmlns:a16="http://schemas.microsoft.com/office/drawing/2014/main" id="{6C4E18A7-DE5F-4B7E-985D-CAA8A97DA3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63F44-EA8D-45DD-A174-42017DE333D7}"/>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267758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F812-B157-4936-8985-8FEDAE377A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9704F-FB94-4C01-BF55-17E9C042D0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F5CE98-C653-4559-A920-9CFCDE669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997AF6-2DD4-4943-9A18-36808D47D3B8}"/>
              </a:ext>
            </a:extLst>
          </p:cNvPr>
          <p:cNvSpPr>
            <a:spLocks noGrp="1"/>
          </p:cNvSpPr>
          <p:nvPr>
            <p:ph type="dt" sz="half" idx="10"/>
          </p:nvPr>
        </p:nvSpPr>
        <p:spPr/>
        <p:txBody>
          <a:bodyPr/>
          <a:lstStyle/>
          <a:p>
            <a:fld id="{1C99663A-8864-4B24-958D-CFCB3937EC36}" type="datetimeFigureOut">
              <a:rPr lang="en-US" smtClean="0"/>
              <a:t>9/4/2018</a:t>
            </a:fld>
            <a:endParaRPr lang="en-US"/>
          </a:p>
        </p:txBody>
      </p:sp>
      <p:sp>
        <p:nvSpPr>
          <p:cNvPr id="6" name="Footer Placeholder 5">
            <a:extLst>
              <a:ext uri="{FF2B5EF4-FFF2-40B4-BE49-F238E27FC236}">
                <a16:creationId xmlns:a16="http://schemas.microsoft.com/office/drawing/2014/main" id="{5ACB634F-66DD-4BF4-BF94-5A13B058D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BA34B-566A-4581-8306-7522FCFC605A}"/>
              </a:ext>
            </a:extLst>
          </p:cNvPr>
          <p:cNvSpPr>
            <a:spLocks noGrp="1"/>
          </p:cNvSpPr>
          <p:nvPr>
            <p:ph type="sldNum" sz="quarter" idx="12"/>
          </p:nvPr>
        </p:nvSpPr>
        <p:spPr/>
        <p:txBody>
          <a:bodyPr/>
          <a:lstStyle/>
          <a:p>
            <a:fld id="{D2341141-53A5-48B7-866C-5E2CD8070A94}" type="slidenum">
              <a:rPr lang="en-US" smtClean="0"/>
              <a:t>‹#›</a:t>
            </a:fld>
            <a:endParaRPr lang="en-US"/>
          </a:p>
        </p:txBody>
      </p:sp>
    </p:spTree>
    <p:extLst>
      <p:ext uri="{BB962C8B-B14F-4D97-AF65-F5344CB8AC3E}">
        <p14:creationId xmlns:p14="http://schemas.microsoft.com/office/powerpoint/2010/main" val="2318392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3B7241-7BD3-416E-86FF-9B1C65A147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58A14A-66B2-43A1-9FB1-7D2DE51EE0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6B7FE-9401-44B3-BA81-A37E251288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9663A-8864-4B24-958D-CFCB3937EC36}" type="datetimeFigureOut">
              <a:rPr lang="en-US" smtClean="0"/>
              <a:t>9/4/2018</a:t>
            </a:fld>
            <a:endParaRPr lang="en-US"/>
          </a:p>
        </p:txBody>
      </p:sp>
      <p:sp>
        <p:nvSpPr>
          <p:cNvPr id="5" name="Footer Placeholder 4">
            <a:extLst>
              <a:ext uri="{FF2B5EF4-FFF2-40B4-BE49-F238E27FC236}">
                <a16:creationId xmlns:a16="http://schemas.microsoft.com/office/drawing/2014/main" id="{C5F0BA55-C20E-4D8B-B7CB-B5BD46A7F0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23C1E3-471A-49BB-976C-804D3D393F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341141-53A5-48B7-866C-5E2CD8070A94}" type="slidenum">
              <a:rPr lang="en-US" smtClean="0"/>
              <a:t>‹#›</a:t>
            </a:fld>
            <a:endParaRPr lang="en-US"/>
          </a:p>
        </p:txBody>
      </p:sp>
    </p:spTree>
    <p:extLst>
      <p:ext uri="{BB962C8B-B14F-4D97-AF65-F5344CB8AC3E}">
        <p14:creationId xmlns:p14="http://schemas.microsoft.com/office/powerpoint/2010/main" val="1755732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sacerdotus.com/2013/02/the-universe-is-program-uh-oh-there.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publicdomainpictures.net/view-image.php?image=122362&amp;picture=turquoise-box-backgroun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background-powerpoint-presentation-1494381/"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hexdef101.deviantart.com/art/Simple-Background-Reprise-479053139"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creativecommons.org/licenses/by-nc-nd/3.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hyperlink" Target="http://www.camago.com/faq/camago"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dvd-ppt-slideshow.com/powerpoint-background/" TargetMode="External"/><Relationship Id="rId2" Type="http://schemas.openxmlformats.org/officeDocument/2006/relationships/image" Target="../media/image2.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presentation-background-ppt-theme-1494380/"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www.freephotoshop.org/2010/12/festival-backgrounds/"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www.publicdomainpictures.net/view-image.php?image=10218&amp;picture=blurred-golden-background&amp;large=1"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ww.publicdomainpictures.net/view-image.php?image=125803&amp;picture=pink-red-backgroun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08E606A-732F-489F-B42C-A582B851D3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 y="0"/>
            <a:ext cx="12252960" cy="6858000"/>
          </a:xfrm>
          <a:prstGeom prst="rect">
            <a:avLst/>
          </a:prstGeom>
        </p:spPr>
      </p:pic>
      <p:sp>
        <p:nvSpPr>
          <p:cNvPr id="6" name="Title 1">
            <a:extLst>
              <a:ext uri="{FF2B5EF4-FFF2-40B4-BE49-F238E27FC236}">
                <a16:creationId xmlns:a16="http://schemas.microsoft.com/office/drawing/2014/main" id="{5E669C41-64C1-4F2E-A5C1-35CFC98E0298}"/>
              </a:ext>
            </a:extLst>
          </p:cNvPr>
          <p:cNvSpPr txBox="1">
            <a:spLocks/>
          </p:cNvSpPr>
          <p:nvPr/>
        </p:nvSpPr>
        <p:spPr>
          <a:xfrm>
            <a:off x="1647604" y="2873385"/>
            <a:ext cx="9144000" cy="1111229"/>
          </a:xfrm>
          <a:prstGeom prst="rect">
            <a:avLst/>
          </a:prstGeom>
          <a:solidFill>
            <a:schemeClr val="bg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Core4: Functions</a:t>
            </a:r>
          </a:p>
        </p:txBody>
      </p:sp>
    </p:spTree>
    <p:extLst>
      <p:ext uri="{BB962C8B-B14F-4D97-AF65-F5344CB8AC3E}">
        <p14:creationId xmlns:p14="http://schemas.microsoft.com/office/powerpoint/2010/main" val="991476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C3F1-81C6-4F42-8C89-F8F5DACEC0B5}"/>
              </a:ext>
            </a:extLst>
          </p:cNvPr>
          <p:cNvSpPr>
            <a:spLocks noGrp="1"/>
          </p:cNvSpPr>
          <p:nvPr>
            <p:ph type="title"/>
          </p:nvPr>
        </p:nvSpPr>
        <p:spPr>
          <a:xfrm>
            <a:off x="1092433" y="0"/>
            <a:ext cx="10515600" cy="1325563"/>
          </a:xfrm>
        </p:spPr>
        <p:txBody>
          <a:bodyPr/>
          <a:lstStyle/>
          <a:p>
            <a:pPr algn="ctr"/>
            <a:r>
              <a:rPr lang="en-US" b="1" dirty="0"/>
              <a:t>Multiple Function Calls</a:t>
            </a:r>
          </a:p>
        </p:txBody>
      </p:sp>
      <p:sp>
        <p:nvSpPr>
          <p:cNvPr id="3" name="Content Placeholder 2">
            <a:extLst>
              <a:ext uri="{FF2B5EF4-FFF2-40B4-BE49-F238E27FC236}">
                <a16:creationId xmlns:a16="http://schemas.microsoft.com/office/drawing/2014/main" id="{93B2AE88-2C68-4E24-AA3B-DA082EA98D46}"/>
              </a:ext>
            </a:extLst>
          </p:cNvPr>
          <p:cNvSpPr>
            <a:spLocks noGrp="1"/>
          </p:cNvSpPr>
          <p:nvPr>
            <p:ph idx="1"/>
          </p:nvPr>
        </p:nvSpPr>
        <p:spPr>
          <a:xfrm>
            <a:off x="944152" y="1202683"/>
            <a:ext cx="10812162" cy="4351338"/>
          </a:xfrm>
        </p:spPr>
        <p:txBody>
          <a:bodyPr/>
          <a:lstStyle/>
          <a:p>
            <a:r>
              <a:rPr lang="en-US" dirty="0"/>
              <a:t>One function can call another function!</a:t>
            </a:r>
          </a:p>
          <a:p>
            <a:r>
              <a:rPr lang="en-US" dirty="0"/>
              <a:t>Every call in the main program is followed in order. So first statement gets executed. Then </a:t>
            </a:r>
            <a:r>
              <a:rPr lang="en-US" b="1" dirty="0"/>
              <a:t>ALL</a:t>
            </a:r>
            <a:r>
              <a:rPr lang="en-US" dirty="0"/>
              <a:t> of the code in function 1 is executed since it is called next. Then the statement after function 1 is executed. And so on. </a:t>
            </a:r>
          </a:p>
        </p:txBody>
      </p:sp>
      <p:grpSp>
        <p:nvGrpSpPr>
          <p:cNvPr id="24" name="Group 23">
            <a:extLst>
              <a:ext uri="{FF2B5EF4-FFF2-40B4-BE49-F238E27FC236}">
                <a16:creationId xmlns:a16="http://schemas.microsoft.com/office/drawing/2014/main" id="{28BB6D30-BAA2-4AD5-A07F-50E06D3B0F19}"/>
              </a:ext>
            </a:extLst>
          </p:cNvPr>
          <p:cNvGrpSpPr/>
          <p:nvPr/>
        </p:nvGrpSpPr>
        <p:grpSpPr>
          <a:xfrm>
            <a:off x="3088100" y="2879464"/>
            <a:ext cx="5916381" cy="3860334"/>
            <a:chOff x="3137809" y="2632541"/>
            <a:chExt cx="5916381" cy="3860334"/>
          </a:xfrm>
        </p:grpSpPr>
        <p:grpSp>
          <p:nvGrpSpPr>
            <p:cNvPr id="22" name="Group 21">
              <a:extLst>
                <a:ext uri="{FF2B5EF4-FFF2-40B4-BE49-F238E27FC236}">
                  <a16:creationId xmlns:a16="http://schemas.microsoft.com/office/drawing/2014/main" id="{23DE6B05-3538-46D5-A50A-9701DD6AB82B}"/>
                </a:ext>
              </a:extLst>
            </p:cNvPr>
            <p:cNvGrpSpPr/>
            <p:nvPr/>
          </p:nvGrpSpPr>
          <p:grpSpPr>
            <a:xfrm>
              <a:off x="3137809" y="2632541"/>
              <a:ext cx="5916381" cy="3860334"/>
              <a:chOff x="3137809" y="2632541"/>
              <a:chExt cx="5916381" cy="3860334"/>
            </a:xfrm>
          </p:grpSpPr>
          <p:grpSp>
            <p:nvGrpSpPr>
              <p:cNvPr id="20" name="Group 19">
                <a:extLst>
                  <a:ext uri="{FF2B5EF4-FFF2-40B4-BE49-F238E27FC236}">
                    <a16:creationId xmlns:a16="http://schemas.microsoft.com/office/drawing/2014/main" id="{3BD48738-A15E-4C2A-85FC-BA932AEF3CAF}"/>
                  </a:ext>
                </a:extLst>
              </p:cNvPr>
              <p:cNvGrpSpPr/>
              <p:nvPr/>
            </p:nvGrpSpPr>
            <p:grpSpPr>
              <a:xfrm>
                <a:off x="3137809" y="2632541"/>
                <a:ext cx="5916381" cy="3860334"/>
                <a:chOff x="3137809" y="2632541"/>
                <a:chExt cx="5916381" cy="3860334"/>
              </a:xfrm>
            </p:grpSpPr>
            <p:grpSp>
              <p:nvGrpSpPr>
                <p:cNvPr id="18" name="Group 17">
                  <a:extLst>
                    <a:ext uri="{FF2B5EF4-FFF2-40B4-BE49-F238E27FC236}">
                      <a16:creationId xmlns:a16="http://schemas.microsoft.com/office/drawing/2014/main" id="{FD5305D2-0436-4F1F-AE91-F07CA6C544E9}"/>
                    </a:ext>
                  </a:extLst>
                </p:cNvPr>
                <p:cNvGrpSpPr/>
                <p:nvPr/>
              </p:nvGrpSpPr>
              <p:grpSpPr>
                <a:xfrm>
                  <a:off x="3137809" y="2632541"/>
                  <a:ext cx="5916381" cy="3860334"/>
                  <a:chOff x="3137809" y="2632541"/>
                  <a:chExt cx="5916381" cy="3860334"/>
                </a:xfrm>
              </p:grpSpPr>
              <p:grpSp>
                <p:nvGrpSpPr>
                  <p:cNvPr id="16" name="Group 15">
                    <a:extLst>
                      <a:ext uri="{FF2B5EF4-FFF2-40B4-BE49-F238E27FC236}">
                        <a16:creationId xmlns:a16="http://schemas.microsoft.com/office/drawing/2014/main" id="{116DCAAC-10D3-455D-BB91-61D686F2D36F}"/>
                      </a:ext>
                    </a:extLst>
                  </p:cNvPr>
                  <p:cNvGrpSpPr/>
                  <p:nvPr/>
                </p:nvGrpSpPr>
                <p:grpSpPr>
                  <a:xfrm>
                    <a:off x="3137809" y="2632541"/>
                    <a:ext cx="5916381" cy="3860334"/>
                    <a:chOff x="3137809" y="2632541"/>
                    <a:chExt cx="5916381" cy="3860334"/>
                  </a:xfrm>
                </p:grpSpPr>
                <p:grpSp>
                  <p:nvGrpSpPr>
                    <p:cNvPr id="14" name="Group 13">
                      <a:extLst>
                        <a:ext uri="{FF2B5EF4-FFF2-40B4-BE49-F238E27FC236}">
                          <a16:creationId xmlns:a16="http://schemas.microsoft.com/office/drawing/2014/main" id="{042ACB7A-07D4-453E-891B-8D4D5D3E92C6}"/>
                        </a:ext>
                      </a:extLst>
                    </p:cNvPr>
                    <p:cNvGrpSpPr/>
                    <p:nvPr/>
                  </p:nvGrpSpPr>
                  <p:grpSpPr>
                    <a:xfrm>
                      <a:off x="3137809" y="2632541"/>
                      <a:ext cx="5916381" cy="3860334"/>
                      <a:chOff x="3137809" y="2632541"/>
                      <a:chExt cx="5916381" cy="3860334"/>
                    </a:xfrm>
                  </p:grpSpPr>
                  <p:grpSp>
                    <p:nvGrpSpPr>
                      <p:cNvPr id="12" name="Group 11">
                        <a:extLst>
                          <a:ext uri="{FF2B5EF4-FFF2-40B4-BE49-F238E27FC236}">
                            <a16:creationId xmlns:a16="http://schemas.microsoft.com/office/drawing/2014/main" id="{8E8D2904-9DD1-4704-A776-478BF12DF1D3}"/>
                          </a:ext>
                        </a:extLst>
                      </p:cNvPr>
                      <p:cNvGrpSpPr/>
                      <p:nvPr/>
                    </p:nvGrpSpPr>
                    <p:grpSpPr>
                      <a:xfrm>
                        <a:off x="3137809" y="2632541"/>
                        <a:ext cx="5916381" cy="3860334"/>
                        <a:chOff x="3137809" y="2632541"/>
                        <a:chExt cx="5916381" cy="3860334"/>
                      </a:xfrm>
                    </p:grpSpPr>
                    <p:grpSp>
                      <p:nvGrpSpPr>
                        <p:cNvPr id="10" name="Group 9">
                          <a:extLst>
                            <a:ext uri="{FF2B5EF4-FFF2-40B4-BE49-F238E27FC236}">
                              <a16:creationId xmlns:a16="http://schemas.microsoft.com/office/drawing/2014/main" id="{5825FC58-B6DD-407A-B1B0-20C061788EFE}"/>
                            </a:ext>
                          </a:extLst>
                        </p:cNvPr>
                        <p:cNvGrpSpPr/>
                        <p:nvPr/>
                      </p:nvGrpSpPr>
                      <p:grpSpPr>
                        <a:xfrm>
                          <a:off x="3137809" y="2632541"/>
                          <a:ext cx="5916381" cy="3860334"/>
                          <a:chOff x="3137809" y="2632541"/>
                          <a:chExt cx="5916381" cy="3860334"/>
                        </a:xfrm>
                      </p:grpSpPr>
                      <p:grpSp>
                        <p:nvGrpSpPr>
                          <p:cNvPr id="8" name="Group 7">
                            <a:extLst>
                              <a:ext uri="{FF2B5EF4-FFF2-40B4-BE49-F238E27FC236}">
                                <a16:creationId xmlns:a16="http://schemas.microsoft.com/office/drawing/2014/main" id="{335CBA52-9062-432D-9854-9067FD377A83}"/>
                              </a:ext>
                            </a:extLst>
                          </p:cNvPr>
                          <p:cNvGrpSpPr/>
                          <p:nvPr/>
                        </p:nvGrpSpPr>
                        <p:grpSpPr>
                          <a:xfrm>
                            <a:off x="3137809" y="2632541"/>
                            <a:ext cx="5916381" cy="3860334"/>
                            <a:chOff x="3137809" y="2632541"/>
                            <a:chExt cx="5916381" cy="3860334"/>
                          </a:xfrm>
                        </p:grpSpPr>
                        <p:grpSp>
                          <p:nvGrpSpPr>
                            <p:cNvPr id="6" name="Group 5">
                              <a:extLst>
                                <a:ext uri="{FF2B5EF4-FFF2-40B4-BE49-F238E27FC236}">
                                  <a16:creationId xmlns:a16="http://schemas.microsoft.com/office/drawing/2014/main" id="{7A98435E-A509-4DAF-9D04-E06C00B0C66A}"/>
                                </a:ext>
                              </a:extLst>
                            </p:cNvPr>
                            <p:cNvGrpSpPr/>
                            <p:nvPr/>
                          </p:nvGrpSpPr>
                          <p:grpSpPr>
                            <a:xfrm>
                              <a:off x="3137809" y="2632541"/>
                              <a:ext cx="5916381" cy="3860334"/>
                              <a:chOff x="3137809" y="2632541"/>
                              <a:chExt cx="5916381" cy="3860334"/>
                            </a:xfrm>
                          </p:grpSpPr>
                          <p:pic>
                            <p:nvPicPr>
                              <p:cNvPr id="4" name="Picture 3">
                                <a:extLst>
                                  <a:ext uri="{FF2B5EF4-FFF2-40B4-BE49-F238E27FC236}">
                                    <a16:creationId xmlns:a16="http://schemas.microsoft.com/office/drawing/2014/main" id="{976032A6-77CD-484B-BFFE-ADEACAE8B1D2}"/>
                                  </a:ext>
                                </a:extLst>
                              </p:cNvPr>
                              <p:cNvPicPr>
                                <a:picLocks noChangeAspect="1"/>
                              </p:cNvPicPr>
                              <p:nvPr/>
                            </p:nvPicPr>
                            <p:blipFill>
                              <a:blip r:embed="rId2"/>
                              <a:stretch>
                                <a:fillRect/>
                              </a:stretch>
                            </p:blipFill>
                            <p:spPr>
                              <a:xfrm>
                                <a:off x="3137809" y="2632541"/>
                                <a:ext cx="5916381" cy="3860334"/>
                              </a:xfrm>
                              <a:prstGeom prst="rect">
                                <a:avLst/>
                              </a:prstGeom>
                            </p:spPr>
                          </p:pic>
                          <p:sp>
                            <p:nvSpPr>
                              <p:cNvPr id="5" name="Rectangle 4">
                                <a:extLst>
                                  <a:ext uri="{FF2B5EF4-FFF2-40B4-BE49-F238E27FC236}">
                                    <a16:creationId xmlns:a16="http://schemas.microsoft.com/office/drawing/2014/main" id="{78318DC4-5656-4639-A27D-DD7CE5505173}"/>
                                  </a:ext>
                                </a:extLst>
                              </p:cNvPr>
                              <p:cNvSpPr/>
                              <p:nvPr/>
                            </p:nvSpPr>
                            <p:spPr>
                              <a:xfrm>
                                <a:off x="3191317" y="2803756"/>
                                <a:ext cx="4190495" cy="3815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114F6F2B-57D8-49C4-9EE4-1E9820BF8E4A}"/>
                                </a:ext>
                              </a:extLst>
                            </p:cNvPr>
                            <p:cNvSpPr/>
                            <p:nvPr/>
                          </p:nvSpPr>
                          <p:spPr>
                            <a:xfrm>
                              <a:off x="3730267" y="3656089"/>
                              <a:ext cx="1035513" cy="255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12D763B3-94C9-4987-A2FE-8E0CE792016E}"/>
                              </a:ext>
                            </a:extLst>
                          </p:cNvPr>
                          <p:cNvSpPr/>
                          <p:nvPr/>
                        </p:nvSpPr>
                        <p:spPr>
                          <a:xfrm>
                            <a:off x="3730266" y="4270527"/>
                            <a:ext cx="1035513" cy="255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CEB66EE-108C-41B3-BA03-2B052AD70141}"/>
                            </a:ext>
                          </a:extLst>
                        </p:cNvPr>
                        <p:cNvSpPr/>
                        <p:nvPr/>
                      </p:nvSpPr>
                      <p:spPr>
                        <a:xfrm>
                          <a:off x="6008191" y="4762043"/>
                          <a:ext cx="1035513" cy="255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A0699F96-D8B2-4C7A-B266-C9AA74255B40}"/>
                          </a:ext>
                        </a:extLst>
                      </p:cNvPr>
                      <p:cNvSpPr/>
                      <p:nvPr/>
                    </p:nvSpPr>
                    <p:spPr>
                      <a:xfrm>
                        <a:off x="7700244" y="2819696"/>
                        <a:ext cx="1035513" cy="255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CF396367-57F2-407E-A58D-AFF4FC1FF26B}"/>
                        </a:ext>
                      </a:extLst>
                    </p:cNvPr>
                    <p:cNvSpPr txBox="1"/>
                    <p:nvPr/>
                  </p:nvSpPr>
                  <p:spPr>
                    <a:xfrm>
                      <a:off x="3566766" y="3656089"/>
                      <a:ext cx="1471516" cy="400110"/>
                    </a:xfrm>
                    <a:prstGeom prst="rect">
                      <a:avLst/>
                    </a:prstGeom>
                    <a:noFill/>
                  </p:spPr>
                  <p:txBody>
                    <a:bodyPr wrap="square" rtlCol="0">
                      <a:spAutoFit/>
                    </a:bodyPr>
                    <a:lstStyle/>
                    <a:p>
                      <a:r>
                        <a:rPr lang="en-US" sz="2000" b="1" dirty="0">
                          <a:solidFill>
                            <a:srgbClr val="002060"/>
                          </a:solidFill>
                        </a:rPr>
                        <a:t>Function 1</a:t>
                      </a:r>
                    </a:p>
                  </p:txBody>
                </p:sp>
              </p:grpSp>
              <p:sp>
                <p:nvSpPr>
                  <p:cNvPr id="17" name="TextBox 16">
                    <a:extLst>
                      <a:ext uri="{FF2B5EF4-FFF2-40B4-BE49-F238E27FC236}">
                        <a16:creationId xmlns:a16="http://schemas.microsoft.com/office/drawing/2014/main" id="{C1506703-45E0-4AB8-BB50-58E4F16ABD22}"/>
                      </a:ext>
                    </a:extLst>
                  </p:cNvPr>
                  <p:cNvSpPr txBox="1"/>
                  <p:nvPr/>
                </p:nvSpPr>
                <p:spPr>
                  <a:xfrm>
                    <a:off x="3578878" y="4198701"/>
                    <a:ext cx="1471516" cy="400110"/>
                  </a:xfrm>
                  <a:prstGeom prst="rect">
                    <a:avLst/>
                  </a:prstGeom>
                  <a:noFill/>
                </p:spPr>
                <p:txBody>
                  <a:bodyPr wrap="square" rtlCol="0">
                    <a:spAutoFit/>
                  </a:bodyPr>
                  <a:lstStyle/>
                  <a:p>
                    <a:r>
                      <a:rPr lang="en-US" sz="2000" b="1" dirty="0">
                        <a:solidFill>
                          <a:srgbClr val="002060"/>
                        </a:solidFill>
                      </a:rPr>
                      <a:t>Function 2</a:t>
                    </a:r>
                  </a:p>
                </p:txBody>
              </p:sp>
            </p:grpSp>
            <p:sp>
              <p:nvSpPr>
                <p:cNvPr id="19" name="TextBox 18">
                  <a:extLst>
                    <a:ext uri="{FF2B5EF4-FFF2-40B4-BE49-F238E27FC236}">
                      <a16:creationId xmlns:a16="http://schemas.microsoft.com/office/drawing/2014/main" id="{73C07939-54F3-4CD9-8166-9963CB3DCF1C}"/>
                    </a:ext>
                  </a:extLst>
                </p:cNvPr>
                <p:cNvSpPr txBox="1"/>
                <p:nvPr/>
              </p:nvSpPr>
              <p:spPr>
                <a:xfrm>
                  <a:off x="5838637" y="4617780"/>
                  <a:ext cx="1471516" cy="400110"/>
                </a:xfrm>
                <a:prstGeom prst="rect">
                  <a:avLst/>
                </a:prstGeom>
                <a:noFill/>
              </p:spPr>
              <p:txBody>
                <a:bodyPr wrap="square" rtlCol="0">
                  <a:spAutoFit/>
                </a:bodyPr>
                <a:lstStyle/>
                <a:p>
                  <a:r>
                    <a:rPr lang="en-US" sz="2000" b="1" dirty="0">
                      <a:solidFill>
                        <a:srgbClr val="002060"/>
                      </a:solidFill>
                    </a:rPr>
                    <a:t>Function 2</a:t>
                  </a:r>
                </a:p>
              </p:txBody>
            </p:sp>
          </p:grpSp>
          <p:sp>
            <p:nvSpPr>
              <p:cNvPr id="21" name="TextBox 20">
                <a:extLst>
                  <a:ext uri="{FF2B5EF4-FFF2-40B4-BE49-F238E27FC236}">
                    <a16:creationId xmlns:a16="http://schemas.microsoft.com/office/drawing/2014/main" id="{6C2C14FF-146D-4EDA-95DC-6E9941CCBF6F}"/>
                  </a:ext>
                </a:extLst>
              </p:cNvPr>
              <p:cNvSpPr txBox="1"/>
              <p:nvPr/>
            </p:nvSpPr>
            <p:spPr>
              <a:xfrm>
                <a:off x="7582674" y="2790889"/>
                <a:ext cx="1471516" cy="400110"/>
              </a:xfrm>
              <a:prstGeom prst="rect">
                <a:avLst/>
              </a:prstGeom>
              <a:noFill/>
            </p:spPr>
            <p:txBody>
              <a:bodyPr wrap="square" rtlCol="0">
                <a:spAutoFit/>
              </a:bodyPr>
              <a:lstStyle/>
              <a:p>
                <a:r>
                  <a:rPr lang="en-US" sz="2000" b="1" dirty="0">
                    <a:solidFill>
                      <a:srgbClr val="002060"/>
                    </a:solidFill>
                  </a:rPr>
                  <a:t>Function 1</a:t>
                </a:r>
              </a:p>
            </p:txBody>
          </p:sp>
        </p:grpSp>
        <p:sp>
          <p:nvSpPr>
            <p:cNvPr id="23" name="TextBox 22">
              <a:extLst>
                <a:ext uri="{FF2B5EF4-FFF2-40B4-BE49-F238E27FC236}">
                  <a16:creationId xmlns:a16="http://schemas.microsoft.com/office/drawing/2014/main" id="{DAE6848B-7F11-485F-9EB9-C64C934AF7C2}"/>
                </a:ext>
              </a:extLst>
            </p:cNvPr>
            <p:cNvSpPr txBox="1"/>
            <p:nvPr/>
          </p:nvSpPr>
          <p:spPr>
            <a:xfrm>
              <a:off x="3404270" y="2731319"/>
              <a:ext cx="2603921" cy="400110"/>
            </a:xfrm>
            <a:prstGeom prst="rect">
              <a:avLst/>
            </a:prstGeom>
            <a:noFill/>
          </p:spPr>
          <p:txBody>
            <a:bodyPr wrap="square" rtlCol="0">
              <a:spAutoFit/>
            </a:bodyPr>
            <a:lstStyle/>
            <a:p>
              <a:r>
                <a:rPr lang="en-US" sz="2000" b="1" dirty="0">
                  <a:solidFill>
                    <a:srgbClr val="002060"/>
                  </a:solidFill>
                </a:rPr>
                <a:t>MyMainProgram ( )</a:t>
              </a:r>
            </a:p>
          </p:txBody>
        </p:sp>
      </p:grpSp>
    </p:spTree>
    <p:extLst>
      <p:ext uri="{BB962C8B-B14F-4D97-AF65-F5344CB8AC3E}">
        <p14:creationId xmlns:p14="http://schemas.microsoft.com/office/powerpoint/2010/main" val="3827717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B4AC81-B073-4DBC-B2AF-8F351AAF4202}"/>
              </a:ext>
            </a:extLst>
          </p:cNvPr>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F2D929-C05C-40C5-AF12-17BA12158D48}"/>
              </a:ext>
            </a:extLst>
          </p:cNvPr>
          <p:cNvSpPr>
            <a:spLocks noGrp="1"/>
          </p:cNvSpPr>
          <p:nvPr>
            <p:ph type="title"/>
          </p:nvPr>
        </p:nvSpPr>
        <p:spPr/>
        <p:txBody>
          <a:bodyPr/>
          <a:lstStyle/>
          <a:p>
            <a:pPr algn="ctr"/>
            <a:r>
              <a:rPr lang="en-US" b="1" dirty="0"/>
              <a:t>The core4: Functions exercise!</a:t>
            </a:r>
          </a:p>
        </p:txBody>
      </p:sp>
      <p:sp>
        <p:nvSpPr>
          <p:cNvPr id="3" name="Content Placeholder 2">
            <a:extLst>
              <a:ext uri="{FF2B5EF4-FFF2-40B4-BE49-F238E27FC236}">
                <a16:creationId xmlns:a16="http://schemas.microsoft.com/office/drawing/2014/main" id="{8C36F8CB-CFE7-4E7F-9C04-D4A151281731}"/>
              </a:ext>
            </a:extLst>
          </p:cNvPr>
          <p:cNvSpPr>
            <a:spLocks noGrp="1"/>
          </p:cNvSpPr>
          <p:nvPr>
            <p:ph idx="1"/>
          </p:nvPr>
        </p:nvSpPr>
        <p:spPr/>
        <p:txBody>
          <a:bodyPr/>
          <a:lstStyle/>
          <a:p>
            <a:r>
              <a:rPr lang="en-US" dirty="0"/>
              <a:t>Create two functions</a:t>
            </a:r>
          </a:p>
          <a:p>
            <a:pPr lvl="1"/>
            <a:r>
              <a:rPr lang="en-US" dirty="0"/>
              <a:t>Make a function (with any name you want) that takes in two variables: a name and an age. Have the function print out: “Hello, [name]! I heard you were [your age] years old?”</a:t>
            </a:r>
          </a:p>
          <a:p>
            <a:pPr lvl="1"/>
            <a:r>
              <a:rPr lang="en-US" dirty="0"/>
              <a:t>Make a second function that does not take in any variables. Have this function simply print out “I am! It’s nice to meet you!”</a:t>
            </a:r>
          </a:p>
          <a:p>
            <a:pPr lvl="2"/>
            <a:r>
              <a:rPr lang="en-US" dirty="0"/>
              <a:t>Have it return the number 6. </a:t>
            </a:r>
          </a:p>
          <a:p>
            <a:pPr lvl="1"/>
            <a:r>
              <a:rPr lang="en-US" dirty="0"/>
              <a:t>Have the first function you create call the second function. </a:t>
            </a:r>
          </a:p>
          <a:p>
            <a:pPr lvl="1"/>
            <a:r>
              <a:rPr lang="en-US" dirty="0"/>
              <a:t>Explore trying different names and numbers into your first function to see how the same code is flexible for any input!</a:t>
            </a:r>
          </a:p>
        </p:txBody>
      </p:sp>
    </p:spTree>
    <p:extLst>
      <p:ext uri="{BB962C8B-B14F-4D97-AF65-F5344CB8AC3E}">
        <p14:creationId xmlns:p14="http://schemas.microsoft.com/office/powerpoint/2010/main" val="368884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17C81-3984-42BC-B1DF-361763AE80B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685DFB2-BCCE-4F3A-A102-61A87F5A4944}"/>
              </a:ext>
            </a:extLst>
          </p:cNvPr>
          <p:cNvSpPr>
            <a:spLocks noGrp="1"/>
          </p:cNvSpPr>
          <p:nvPr>
            <p:ph type="title"/>
          </p:nvPr>
        </p:nvSpPr>
        <p:spPr/>
        <p:txBody>
          <a:bodyPr/>
          <a:lstStyle/>
          <a:p>
            <a:pPr algn="ctr"/>
            <a:r>
              <a:rPr lang="en-US" b="1" dirty="0"/>
              <a:t>Starting Code </a:t>
            </a:r>
          </a:p>
        </p:txBody>
      </p:sp>
      <p:pic>
        <p:nvPicPr>
          <p:cNvPr id="4" name="Picture 3">
            <a:extLst>
              <a:ext uri="{FF2B5EF4-FFF2-40B4-BE49-F238E27FC236}">
                <a16:creationId xmlns:a16="http://schemas.microsoft.com/office/drawing/2014/main" id="{DD5D8847-3E91-42ED-BA93-C52C7BDE120C}"/>
              </a:ext>
            </a:extLst>
          </p:cNvPr>
          <p:cNvPicPr>
            <a:picLocks noChangeAspect="1"/>
          </p:cNvPicPr>
          <p:nvPr/>
        </p:nvPicPr>
        <p:blipFill>
          <a:blip r:embed="rId4"/>
          <a:stretch>
            <a:fillRect/>
          </a:stretch>
        </p:blipFill>
        <p:spPr>
          <a:xfrm>
            <a:off x="2154050" y="1412324"/>
            <a:ext cx="8378170" cy="4744344"/>
          </a:xfrm>
          <a:prstGeom prst="rect">
            <a:avLst/>
          </a:prstGeom>
        </p:spPr>
      </p:pic>
    </p:spTree>
    <p:extLst>
      <p:ext uri="{BB962C8B-B14F-4D97-AF65-F5344CB8AC3E}">
        <p14:creationId xmlns:p14="http://schemas.microsoft.com/office/powerpoint/2010/main" val="2449749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928FC-AA86-4C51-8DB0-6094C03BC8E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2406"/>
            <a:ext cx="12192000" cy="6853188"/>
          </a:xfrm>
          <a:prstGeom prst="rect">
            <a:avLst/>
          </a:prstGeom>
        </p:spPr>
      </p:pic>
      <p:sp>
        <p:nvSpPr>
          <p:cNvPr id="7" name="TextBox 6">
            <a:extLst>
              <a:ext uri="{FF2B5EF4-FFF2-40B4-BE49-F238E27FC236}">
                <a16:creationId xmlns:a16="http://schemas.microsoft.com/office/drawing/2014/main" id="{33C9F471-2716-4232-B03C-3F987538BA1E}"/>
              </a:ext>
            </a:extLst>
          </p:cNvPr>
          <p:cNvSpPr txBox="1"/>
          <p:nvPr/>
        </p:nvSpPr>
        <p:spPr>
          <a:xfrm>
            <a:off x="0" y="6855594"/>
            <a:ext cx="12192000" cy="230832"/>
          </a:xfrm>
          <a:prstGeom prst="rect">
            <a:avLst/>
          </a:prstGeom>
          <a:noFill/>
        </p:spPr>
        <p:txBody>
          <a:bodyPr wrap="square" rtlCol="0">
            <a:spAutoFit/>
          </a:bodyPr>
          <a:lstStyle/>
          <a:p>
            <a:r>
              <a:rPr lang="en-US" sz="900">
                <a:hlinkClick r:id="rId3" tooltip="http://hexdef101.deviantart.com/art/Simple-Background-Reprise-479053139"/>
              </a:rPr>
              <a:t>This Photo</a:t>
            </a:r>
            <a:r>
              <a:rPr lang="en-US" sz="900"/>
              <a:t> by Unknown Author is licensed under </a:t>
            </a:r>
            <a:r>
              <a:rPr lang="en-US" sz="900">
                <a:hlinkClick r:id="rId4" tooltip="https://creativecommons.org/licenses/by-nc-nd/3.0/"/>
              </a:rPr>
              <a:t>CC BY-NC-ND</a:t>
            </a:r>
            <a:endParaRPr lang="en-US" sz="900"/>
          </a:p>
        </p:txBody>
      </p:sp>
      <p:sp>
        <p:nvSpPr>
          <p:cNvPr id="2" name="Title 1">
            <a:extLst>
              <a:ext uri="{FF2B5EF4-FFF2-40B4-BE49-F238E27FC236}">
                <a16:creationId xmlns:a16="http://schemas.microsoft.com/office/drawing/2014/main" id="{45FC8388-7D95-4895-B5AA-72575AD70B96}"/>
              </a:ext>
            </a:extLst>
          </p:cNvPr>
          <p:cNvSpPr>
            <a:spLocks noGrp="1"/>
          </p:cNvSpPr>
          <p:nvPr>
            <p:ph type="title"/>
          </p:nvPr>
        </p:nvSpPr>
        <p:spPr>
          <a:xfrm>
            <a:off x="838200" y="60325"/>
            <a:ext cx="10515600" cy="1325563"/>
          </a:xfrm>
        </p:spPr>
        <p:txBody>
          <a:bodyPr/>
          <a:lstStyle/>
          <a:p>
            <a:pPr algn="ctr"/>
            <a:r>
              <a:rPr lang="en-US" b="1" dirty="0"/>
              <a:t>One Possible Solution</a:t>
            </a:r>
          </a:p>
        </p:txBody>
      </p:sp>
      <p:pic>
        <p:nvPicPr>
          <p:cNvPr id="4" name="Picture 3">
            <a:extLst>
              <a:ext uri="{FF2B5EF4-FFF2-40B4-BE49-F238E27FC236}">
                <a16:creationId xmlns:a16="http://schemas.microsoft.com/office/drawing/2014/main" id="{0C67ED90-DAB4-4897-BB02-08538BEC16B0}"/>
              </a:ext>
            </a:extLst>
          </p:cNvPr>
          <p:cNvPicPr>
            <a:picLocks noChangeAspect="1"/>
          </p:cNvPicPr>
          <p:nvPr/>
        </p:nvPicPr>
        <p:blipFill rotWithShape="1">
          <a:blip r:embed="rId5"/>
          <a:srcRect r="40683"/>
          <a:stretch/>
        </p:blipFill>
        <p:spPr>
          <a:xfrm>
            <a:off x="911111" y="1168401"/>
            <a:ext cx="9011132" cy="4234184"/>
          </a:xfrm>
          <a:prstGeom prst="rect">
            <a:avLst/>
          </a:prstGeom>
        </p:spPr>
      </p:pic>
      <p:pic>
        <p:nvPicPr>
          <p:cNvPr id="5" name="Picture 4">
            <a:extLst>
              <a:ext uri="{FF2B5EF4-FFF2-40B4-BE49-F238E27FC236}">
                <a16:creationId xmlns:a16="http://schemas.microsoft.com/office/drawing/2014/main" id="{4C5E4244-E062-4E54-AADE-9C1DF63F0AF0}"/>
              </a:ext>
            </a:extLst>
          </p:cNvPr>
          <p:cNvPicPr>
            <a:picLocks noChangeAspect="1"/>
          </p:cNvPicPr>
          <p:nvPr/>
        </p:nvPicPr>
        <p:blipFill rotWithShape="1">
          <a:blip r:embed="rId5"/>
          <a:srcRect l="63352" b="51007"/>
          <a:stretch/>
        </p:blipFill>
        <p:spPr>
          <a:xfrm>
            <a:off x="5859704" y="4387850"/>
            <a:ext cx="5748350" cy="2141861"/>
          </a:xfrm>
          <a:prstGeom prst="rect">
            <a:avLst/>
          </a:prstGeom>
        </p:spPr>
      </p:pic>
    </p:spTree>
    <p:extLst>
      <p:ext uri="{BB962C8B-B14F-4D97-AF65-F5344CB8AC3E}">
        <p14:creationId xmlns:p14="http://schemas.microsoft.com/office/powerpoint/2010/main" val="3421160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39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D9A9-6240-43A8-898C-4EFE6ECE0E8E}"/>
              </a:ext>
            </a:extLst>
          </p:cNvPr>
          <p:cNvSpPr>
            <a:spLocks noGrp="1"/>
          </p:cNvSpPr>
          <p:nvPr>
            <p:ph type="title"/>
          </p:nvPr>
        </p:nvSpPr>
        <p:spPr/>
        <p:txBody>
          <a:bodyPr/>
          <a:lstStyle/>
          <a:p>
            <a:pPr algn="ctr"/>
            <a:r>
              <a:rPr lang="en-US" b="1" dirty="0"/>
              <a:t>Quick Reflection</a:t>
            </a:r>
          </a:p>
        </p:txBody>
      </p:sp>
      <p:sp>
        <p:nvSpPr>
          <p:cNvPr id="3" name="Content Placeholder 2">
            <a:extLst>
              <a:ext uri="{FF2B5EF4-FFF2-40B4-BE49-F238E27FC236}">
                <a16:creationId xmlns:a16="http://schemas.microsoft.com/office/drawing/2014/main" id="{85AEFE96-DE79-4F65-91E6-F1B3BC89D247}"/>
              </a:ext>
            </a:extLst>
          </p:cNvPr>
          <p:cNvSpPr>
            <a:spLocks noGrp="1"/>
          </p:cNvSpPr>
          <p:nvPr>
            <p:ph idx="1"/>
          </p:nvPr>
        </p:nvSpPr>
        <p:spPr>
          <a:xfrm>
            <a:off x="838200" y="1825625"/>
            <a:ext cx="10515600" cy="4351338"/>
          </a:xfrm>
        </p:spPr>
        <p:txBody>
          <a:bodyPr/>
          <a:lstStyle/>
          <a:p>
            <a:r>
              <a:rPr lang="en-US" dirty="0"/>
              <a:t>Were there any coding problems that you ran into today? How did you solve them?</a:t>
            </a:r>
          </a:p>
          <a:p>
            <a:endParaRPr lang="en-US" dirty="0"/>
          </a:p>
          <a:p>
            <a:r>
              <a:rPr lang="en-US" dirty="0"/>
              <a:t>What are some tips you can give your classmates when coding solutions?</a:t>
            </a:r>
          </a:p>
          <a:p>
            <a:endParaRPr lang="en-US" dirty="0"/>
          </a:p>
          <a:p>
            <a:r>
              <a:rPr lang="en-US" dirty="0"/>
              <a:t>What is something you learned in this lesson that might be useful next time?</a:t>
            </a:r>
          </a:p>
        </p:txBody>
      </p:sp>
      <p:pic>
        <p:nvPicPr>
          <p:cNvPr id="11" name="Picture 10">
            <a:extLst>
              <a:ext uri="{FF2B5EF4-FFF2-40B4-BE49-F238E27FC236}">
                <a16:creationId xmlns:a16="http://schemas.microsoft.com/office/drawing/2014/main" id="{50B7C45F-6406-47B3-A699-4E76D1158F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45549" y="164907"/>
            <a:ext cx="1333616" cy="1333616"/>
          </a:xfrm>
          <a:prstGeom prst="rect">
            <a:avLst/>
          </a:prstGeom>
        </p:spPr>
      </p:pic>
      <p:pic>
        <p:nvPicPr>
          <p:cNvPr id="13" name="Picture 12">
            <a:extLst>
              <a:ext uri="{FF2B5EF4-FFF2-40B4-BE49-F238E27FC236}">
                <a16:creationId xmlns:a16="http://schemas.microsoft.com/office/drawing/2014/main" id="{36F14729-6BFF-4816-839B-70EC4DAB7DE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4197" y="164907"/>
            <a:ext cx="1333616" cy="1333616"/>
          </a:xfrm>
          <a:prstGeom prst="rect">
            <a:avLst/>
          </a:prstGeom>
        </p:spPr>
      </p:pic>
    </p:spTree>
    <p:extLst>
      <p:ext uri="{BB962C8B-B14F-4D97-AF65-F5344CB8AC3E}">
        <p14:creationId xmlns:p14="http://schemas.microsoft.com/office/powerpoint/2010/main" val="73697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C5DCCE-24D7-4F64-A69C-1F2AABAE8687}"/>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C32F926-22E3-4DED-B246-66A4D9A1C082}"/>
              </a:ext>
            </a:extLst>
          </p:cNvPr>
          <p:cNvSpPr>
            <a:spLocks noGrp="1"/>
          </p:cNvSpPr>
          <p:nvPr>
            <p:ph type="title"/>
          </p:nvPr>
        </p:nvSpPr>
        <p:spPr>
          <a:xfrm>
            <a:off x="0" y="3013868"/>
            <a:ext cx="12192000" cy="1325563"/>
          </a:xfrm>
        </p:spPr>
        <p:txBody>
          <a:bodyPr/>
          <a:lstStyle/>
          <a:p>
            <a:pPr algn="ctr"/>
            <a:r>
              <a:rPr lang="en-US" b="1" dirty="0">
                <a:ln w="0"/>
                <a:effectLst>
                  <a:outerShdw blurRad="38100" dist="19050" dir="2700000" algn="tl" rotWithShape="0">
                    <a:schemeClr val="dk1">
                      <a:alpha val="40000"/>
                    </a:schemeClr>
                  </a:outerShdw>
                </a:effectLst>
              </a:rPr>
              <a:t>Console.log(“Have an amazing week!!”);</a:t>
            </a:r>
          </a:p>
        </p:txBody>
      </p:sp>
      <p:sp>
        <p:nvSpPr>
          <p:cNvPr id="4" name="AutoShape 2" descr="Image result for techy slides background">
            <a:extLst>
              <a:ext uri="{FF2B5EF4-FFF2-40B4-BE49-F238E27FC236}">
                <a16:creationId xmlns:a16="http://schemas.microsoft.com/office/drawing/2014/main" id="{ED6E60CF-3EFD-437C-8F1E-323638D664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161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F7A292D-533F-492E-98E7-0A748C553C5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192000" cy="6857999"/>
          </a:xfrm>
          <a:prstGeom prst="rect">
            <a:avLst/>
          </a:prstGeom>
        </p:spPr>
      </p:pic>
      <p:pic>
        <p:nvPicPr>
          <p:cNvPr id="2050" name="Picture 2" descr="Image result for powerpoint background">
            <a:extLst>
              <a:ext uri="{FF2B5EF4-FFF2-40B4-BE49-F238E27FC236}">
                <a16:creationId xmlns:a16="http://schemas.microsoft.com/office/drawing/2014/main" id="{F75EA74B-CBB1-4032-9F5A-915293012A5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1E7F20-12A8-4200-865B-3346001ED250}"/>
              </a:ext>
            </a:extLst>
          </p:cNvPr>
          <p:cNvSpPr>
            <a:spLocks noGrp="1"/>
          </p:cNvSpPr>
          <p:nvPr>
            <p:ph type="title"/>
          </p:nvPr>
        </p:nvSpPr>
        <p:spPr>
          <a:xfrm>
            <a:off x="838200" y="129702"/>
            <a:ext cx="10515600" cy="1325563"/>
          </a:xfrm>
        </p:spPr>
        <p:txBody>
          <a:bodyPr/>
          <a:lstStyle/>
          <a:p>
            <a:pPr algn="ctr"/>
            <a:r>
              <a:rPr lang="en-US" b="1"/>
              <a:t>What are functions and why are they important?</a:t>
            </a:r>
            <a:endParaRPr lang="en-US" b="1" dirty="0"/>
          </a:p>
        </p:txBody>
      </p:sp>
      <p:sp>
        <p:nvSpPr>
          <p:cNvPr id="3" name="Content Placeholder 2">
            <a:extLst>
              <a:ext uri="{FF2B5EF4-FFF2-40B4-BE49-F238E27FC236}">
                <a16:creationId xmlns:a16="http://schemas.microsoft.com/office/drawing/2014/main" id="{5E891CD0-3FF2-42A5-A759-7418D331F782}"/>
              </a:ext>
            </a:extLst>
          </p:cNvPr>
          <p:cNvSpPr>
            <a:spLocks noGrp="1"/>
          </p:cNvSpPr>
          <p:nvPr>
            <p:ph idx="1"/>
          </p:nvPr>
        </p:nvSpPr>
        <p:spPr>
          <a:xfrm>
            <a:off x="838200" y="1667860"/>
            <a:ext cx="10515600" cy="4778335"/>
          </a:xfrm>
        </p:spPr>
        <p:txBody>
          <a:bodyPr>
            <a:normAutofit/>
          </a:bodyPr>
          <a:lstStyle/>
          <a:p>
            <a:r>
              <a:rPr lang="en-US" sz="3200"/>
              <a:t>Think of a computer program as a factory and a “function” as a factory worker. </a:t>
            </a:r>
          </a:p>
          <a:p>
            <a:pPr lvl="1"/>
            <a:r>
              <a:rPr lang="en-US" sz="2800"/>
              <a:t>Workers have one small job that they are in charge of performing.</a:t>
            </a:r>
          </a:p>
          <a:p>
            <a:pPr lvl="1"/>
            <a:r>
              <a:rPr lang="en-US" sz="2800"/>
              <a:t>There can be many workers or only a few depending on how large the factory is. </a:t>
            </a:r>
          </a:p>
          <a:p>
            <a:pPr lvl="1"/>
            <a:r>
              <a:rPr lang="en-US" sz="2800"/>
              <a:t>Workers are in charge of the success of the factory and the overall operations. </a:t>
            </a:r>
          </a:p>
          <a:p>
            <a:pPr lvl="1"/>
            <a:endParaRPr lang="en-US" sz="2800"/>
          </a:p>
          <a:p>
            <a:pPr marL="457200" lvl="1" indent="0">
              <a:buNone/>
            </a:pPr>
            <a:r>
              <a:rPr lang="en-US" sz="2800"/>
              <a:t>Functions in a computer program work the same way! Functions have the purpose of distributing work to encourage organization and help make code bug-free.</a:t>
            </a:r>
            <a:endParaRPr lang="en-US" sz="2800" dirty="0"/>
          </a:p>
        </p:txBody>
      </p:sp>
    </p:spTree>
    <p:extLst>
      <p:ext uri="{BB962C8B-B14F-4D97-AF65-F5344CB8AC3E}">
        <p14:creationId xmlns:p14="http://schemas.microsoft.com/office/powerpoint/2010/main" val="325858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026" name="Picture 2" descr="https://ak1.picdn.net/shutterstock/videos/1007795911/thumb/1.jpg">
            <a:extLst>
              <a:ext uri="{FF2B5EF4-FFF2-40B4-BE49-F238E27FC236}">
                <a16:creationId xmlns:a16="http://schemas.microsoft.com/office/drawing/2014/main" id="{0DD629BA-880B-4CFD-8EB9-4FFE0A343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366"/>
            <a:ext cx="12182475" cy="6863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E607AA-898C-4027-BE69-BD558AA2EA54}"/>
              </a:ext>
            </a:extLst>
          </p:cNvPr>
          <p:cNvSpPr>
            <a:spLocks noGrp="1"/>
          </p:cNvSpPr>
          <p:nvPr>
            <p:ph type="title"/>
          </p:nvPr>
        </p:nvSpPr>
        <p:spPr/>
        <p:txBody>
          <a:bodyPr/>
          <a:lstStyle/>
          <a:p>
            <a:pPr algn="ctr"/>
            <a:r>
              <a:rPr lang="en-US" b="1" dirty="0"/>
              <a:t>How do functions act in a program?</a:t>
            </a:r>
          </a:p>
        </p:txBody>
      </p:sp>
      <p:sp>
        <p:nvSpPr>
          <p:cNvPr id="3" name="Content Placeholder 2">
            <a:extLst>
              <a:ext uri="{FF2B5EF4-FFF2-40B4-BE49-F238E27FC236}">
                <a16:creationId xmlns:a16="http://schemas.microsoft.com/office/drawing/2014/main" id="{A50786D4-2B45-40E7-891E-D2C5F38D5B80}"/>
              </a:ext>
            </a:extLst>
          </p:cNvPr>
          <p:cNvSpPr>
            <a:spLocks noGrp="1"/>
          </p:cNvSpPr>
          <p:nvPr>
            <p:ph idx="1"/>
          </p:nvPr>
        </p:nvSpPr>
        <p:spPr/>
        <p:txBody>
          <a:bodyPr/>
          <a:lstStyle/>
          <a:p>
            <a:pPr marL="0" indent="0">
              <a:buNone/>
            </a:pPr>
            <a:r>
              <a:rPr lang="en-US" dirty="0"/>
              <a:t>Example:</a:t>
            </a:r>
          </a:p>
          <a:p>
            <a:r>
              <a:rPr lang="en-US" dirty="0"/>
              <a:t>A program running a game of Pinball might have the following functions:</a:t>
            </a:r>
          </a:p>
          <a:p>
            <a:pPr lvl="1"/>
            <a:r>
              <a:rPr lang="en-US" b="1" dirty="0"/>
              <a:t>Function #1</a:t>
            </a:r>
            <a:r>
              <a:rPr lang="en-US" dirty="0"/>
              <a:t>: Does the math calculations to bounce the ball.</a:t>
            </a:r>
          </a:p>
          <a:p>
            <a:pPr lvl="1"/>
            <a:r>
              <a:rPr lang="en-US" b="1" dirty="0"/>
              <a:t>Function #2: </a:t>
            </a:r>
            <a:r>
              <a:rPr lang="en-US" dirty="0"/>
              <a:t>Colors the appropriate tiles that the ball touches.</a:t>
            </a:r>
          </a:p>
          <a:p>
            <a:pPr lvl="1"/>
            <a:r>
              <a:rPr lang="en-US" b="1" dirty="0"/>
              <a:t>Function #3: </a:t>
            </a:r>
            <a:r>
              <a:rPr lang="en-US" dirty="0"/>
              <a:t>Adds the points the player has won.</a:t>
            </a:r>
          </a:p>
          <a:p>
            <a:r>
              <a:rPr lang="en-US" dirty="0"/>
              <a:t>Functions are useful for narrowing down mistakes in your program. </a:t>
            </a:r>
          </a:p>
          <a:p>
            <a:r>
              <a:rPr lang="en-US" dirty="0"/>
              <a:t>If you made a Pinball game with the functions above and the game </a:t>
            </a:r>
            <a:r>
              <a:rPr lang="en-US" b="1" i="1" dirty="0"/>
              <a:t>does not </a:t>
            </a:r>
            <a:r>
              <a:rPr lang="en-US" i="1" dirty="0"/>
              <a:t>show the ball bouncing correctly</a:t>
            </a:r>
            <a:r>
              <a:rPr lang="en-US" dirty="0"/>
              <a:t>, which function above might the problem be in? </a:t>
            </a:r>
          </a:p>
        </p:txBody>
      </p:sp>
      <p:pic>
        <p:nvPicPr>
          <p:cNvPr id="5" name="Picture 4">
            <a:extLst>
              <a:ext uri="{FF2B5EF4-FFF2-40B4-BE49-F238E27FC236}">
                <a16:creationId xmlns:a16="http://schemas.microsoft.com/office/drawing/2014/main" id="{8242FD51-4832-4A47-B8A0-677E34F9B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4041" y="149513"/>
            <a:ext cx="1584197" cy="1489900"/>
          </a:xfrm>
          <a:prstGeom prst="rect">
            <a:avLst/>
          </a:prstGeom>
        </p:spPr>
      </p:pic>
      <p:pic>
        <p:nvPicPr>
          <p:cNvPr id="6" name="Picture 5">
            <a:extLst>
              <a:ext uri="{FF2B5EF4-FFF2-40B4-BE49-F238E27FC236}">
                <a16:creationId xmlns:a16="http://schemas.microsoft.com/office/drawing/2014/main" id="{F1EEEF6C-B092-4BCE-A0B9-D12585DF9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1360" y="138376"/>
            <a:ext cx="1584197" cy="1489900"/>
          </a:xfrm>
          <a:prstGeom prst="rect">
            <a:avLst/>
          </a:prstGeom>
        </p:spPr>
      </p:pic>
    </p:spTree>
    <p:extLst>
      <p:ext uri="{BB962C8B-B14F-4D97-AF65-F5344CB8AC3E}">
        <p14:creationId xmlns:p14="http://schemas.microsoft.com/office/powerpoint/2010/main" val="2456519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FB5EA-EE67-4D9F-8B9C-7DE92AC0D79A}"/>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4657A27-F523-431A-9D67-5C9F342ED350}"/>
              </a:ext>
            </a:extLst>
          </p:cNvPr>
          <p:cNvSpPr>
            <a:spLocks noGrp="1"/>
          </p:cNvSpPr>
          <p:nvPr>
            <p:ph type="title"/>
          </p:nvPr>
        </p:nvSpPr>
        <p:spPr>
          <a:xfrm>
            <a:off x="838200" y="38944"/>
            <a:ext cx="10515600" cy="956787"/>
          </a:xfrm>
        </p:spPr>
        <p:txBody>
          <a:bodyPr/>
          <a:lstStyle/>
          <a:p>
            <a:pPr algn="ctr"/>
            <a:r>
              <a:rPr lang="en-US" b="1" dirty="0"/>
              <a:t>How Functions Work</a:t>
            </a:r>
          </a:p>
        </p:txBody>
      </p:sp>
      <p:sp>
        <p:nvSpPr>
          <p:cNvPr id="3" name="Content Placeholder 2">
            <a:extLst>
              <a:ext uri="{FF2B5EF4-FFF2-40B4-BE49-F238E27FC236}">
                <a16:creationId xmlns:a16="http://schemas.microsoft.com/office/drawing/2014/main" id="{EC602C7C-EAB9-4BC9-8C08-3105FA776D71}"/>
              </a:ext>
            </a:extLst>
          </p:cNvPr>
          <p:cNvSpPr>
            <a:spLocks noGrp="1"/>
          </p:cNvSpPr>
          <p:nvPr>
            <p:ph idx="1"/>
          </p:nvPr>
        </p:nvSpPr>
        <p:spPr>
          <a:xfrm>
            <a:off x="838200" y="992554"/>
            <a:ext cx="10515600" cy="4351338"/>
          </a:xfrm>
        </p:spPr>
        <p:txBody>
          <a:bodyPr/>
          <a:lstStyle/>
          <a:p>
            <a:r>
              <a:rPr lang="en-US" dirty="0"/>
              <a:t>Factory workers are usually told what to do, how to do it, and how to report their progress. Functions act the same way, requiring multiple (or no forms of input), an order of steps on how to perform a task, and the result of the task.  </a:t>
            </a:r>
          </a:p>
        </p:txBody>
      </p:sp>
      <p:pic>
        <p:nvPicPr>
          <p:cNvPr id="4" name="Picture 3">
            <a:extLst>
              <a:ext uri="{FF2B5EF4-FFF2-40B4-BE49-F238E27FC236}">
                <a16:creationId xmlns:a16="http://schemas.microsoft.com/office/drawing/2014/main" id="{5EA93184-5EEC-4846-8242-6D9E0066B9FE}"/>
              </a:ext>
            </a:extLst>
          </p:cNvPr>
          <p:cNvPicPr>
            <a:picLocks noChangeAspect="1"/>
          </p:cNvPicPr>
          <p:nvPr/>
        </p:nvPicPr>
        <p:blipFill rotWithShape="1">
          <a:blip r:embed="rId4"/>
          <a:srcRect b="53883"/>
          <a:stretch/>
        </p:blipFill>
        <p:spPr>
          <a:xfrm>
            <a:off x="1374465" y="3404539"/>
            <a:ext cx="9533861" cy="1509528"/>
          </a:xfrm>
          <a:prstGeom prst="rect">
            <a:avLst/>
          </a:prstGeom>
        </p:spPr>
      </p:pic>
      <p:sp>
        <p:nvSpPr>
          <p:cNvPr id="6" name="TextBox 5">
            <a:extLst>
              <a:ext uri="{FF2B5EF4-FFF2-40B4-BE49-F238E27FC236}">
                <a16:creationId xmlns:a16="http://schemas.microsoft.com/office/drawing/2014/main" id="{043A7CA5-CFFC-4704-979C-F6BA55905120}"/>
              </a:ext>
            </a:extLst>
          </p:cNvPr>
          <p:cNvSpPr txBox="1"/>
          <p:nvPr/>
        </p:nvSpPr>
        <p:spPr>
          <a:xfrm>
            <a:off x="1439316" y="5139030"/>
            <a:ext cx="2503250" cy="1200329"/>
          </a:xfrm>
          <a:prstGeom prst="rect">
            <a:avLst/>
          </a:prstGeom>
          <a:noFill/>
        </p:spPr>
        <p:txBody>
          <a:bodyPr wrap="square" rtlCol="0">
            <a:spAutoFit/>
          </a:bodyPr>
          <a:lstStyle/>
          <a:p>
            <a:r>
              <a:rPr lang="en-US" sz="2400" dirty="0"/>
              <a:t>Insert a number into the above function</a:t>
            </a:r>
          </a:p>
        </p:txBody>
      </p:sp>
      <p:sp>
        <p:nvSpPr>
          <p:cNvPr id="7" name="TextBox 6">
            <a:extLst>
              <a:ext uri="{FF2B5EF4-FFF2-40B4-BE49-F238E27FC236}">
                <a16:creationId xmlns:a16="http://schemas.microsoft.com/office/drawing/2014/main" id="{2765311B-E62A-4FC4-8BD8-B027431300DD}"/>
              </a:ext>
            </a:extLst>
          </p:cNvPr>
          <p:cNvSpPr txBox="1"/>
          <p:nvPr/>
        </p:nvSpPr>
        <p:spPr>
          <a:xfrm>
            <a:off x="2324910" y="2944778"/>
            <a:ext cx="7542177" cy="461665"/>
          </a:xfrm>
          <a:prstGeom prst="rect">
            <a:avLst/>
          </a:prstGeom>
          <a:noFill/>
        </p:spPr>
        <p:txBody>
          <a:bodyPr wrap="square" rtlCol="0">
            <a:spAutoFit/>
          </a:bodyPr>
          <a:lstStyle/>
          <a:p>
            <a:r>
              <a:rPr lang="en-US" sz="2400" b="1" dirty="0"/>
              <a:t>Layout of a Function that detects numbers greater than 10</a:t>
            </a:r>
          </a:p>
        </p:txBody>
      </p:sp>
      <p:sp>
        <p:nvSpPr>
          <p:cNvPr id="11" name="TextBox 10">
            <a:extLst>
              <a:ext uri="{FF2B5EF4-FFF2-40B4-BE49-F238E27FC236}">
                <a16:creationId xmlns:a16="http://schemas.microsoft.com/office/drawing/2014/main" id="{44F273BE-7853-4862-B831-88D3A0ED7D86}"/>
              </a:ext>
            </a:extLst>
          </p:cNvPr>
          <p:cNvSpPr txBox="1"/>
          <p:nvPr/>
        </p:nvSpPr>
        <p:spPr>
          <a:xfrm>
            <a:off x="4844373" y="5139029"/>
            <a:ext cx="2503250" cy="1200329"/>
          </a:xfrm>
          <a:prstGeom prst="rect">
            <a:avLst/>
          </a:prstGeom>
          <a:noFill/>
        </p:spPr>
        <p:txBody>
          <a:bodyPr wrap="square" rtlCol="0">
            <a:spAutoFit/>
          </a:bodyPr>
          <a:lstStyle/>
          <a:p>
            <a:r>
              <a:rPr lang="en-US" sz="2400" dirty="0"/>
              <a:t>Compare the number to see if it is greater than 10</a:t>
            </a:r>
          </a:p>
        </p:txBody>
      </p:sp>
      <p:sp>
        <p:nvSpPr>
          <p:cNvPr id="13" name="TextBox 12">
            <a:extLst>
              <a:ext uri="{FF2B5EF4-FFF2-40B4-BE49-F238E27FC236}">
                <a16:creationId xmlns:a16="http://schemas.microsoft.com/office/drawing/2014/main" id="{8048FC0B-3430-46ED-8D1E-258556BA93C3}"/>
              </a:ext>
            </a:extLst>
          </p:cNvPr>
          <p:cNvSpPr txBox="1"/>
          <p:nvPr/>
        </p:nvSpPr>
        <p:spPr>
          <a:xfrm>
            <a:off x="8521807" y="5139028"/>
            <a:ext cx="2503250" cy="1200329"/>
          </a:xfrm>
          <a:prstGeom prst="rect">
            <a:avLst/>
          </a:prstGeom>
          <a:noFill/>
        </p:spPr>
        <p:txBody>
          <a:bodyPr wrap="square" rtlCol="0">
            <a:spAutoFit/>
          </a:bodyPr>
          <a:lstStyle/>
          <a:p>
            <a:r>
              <a:rPr lang="en-US" sz="2400" dirty="0"/>
              <a:t>“The Number entered was greater than 10”</a:t>
            </a:r>
          </a:p>
        </p:txBody>
      </p:sp>
    </p:spTree>
    <p:extLst>
      <p:ext uri="{BB962C8B-B14F-4D97-AF65-F5344CB8AC3E}">
        <p14:creationId xmlns:p14="http://schemas.microsoft.com/office/powerpoint/2010/main" val="3524024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6C5392-B52F-435F-9228-A321E74D843E}"/>
              </a:ext>
            </a:extLst>
          </p:cNvPr>
          <p:cNvPicPr>
            <a:picLocks noChangeAspect="1"/>
          </p:cNvPicPr>
          <p:nvPr/>
        </p:nvPicPr>
        <p:blipFill>
          <a:blip r:embed="rId2"/>
          <a:stretch>
            <a:fillRect/>
          </a:stretch>
        </p:blipFill>
        <p:spPr>
          <a:xfrm>
            <a:off x="-130629" y="18254"/>
            <a:ext cx="12322629" cy="6839745"/>
          </a:xfrm>
          <a:prstGeom prst="rect">
            <a:avLst/>
          </a:prstGeom>
        </p:spPr>
      </p:pic>
      <p:sp>
        <p:nvSpPr>
          <p:cNvPr id="2" name="Title 1">
            <a:extLst>
              <a:ext uri="{FF2B5EF4-FFF2-40B4-BE49-F238E27FC236}">
                <a16:creationId xmlns:a16="http://schemas.microsoft.com/office/drawing/2014/main" id="{50C41040-2A8C-4831-AEB9-DD8762DC5D7C}"/>
              </a:ext>
            </a:extLst>
          </p:cNvPr>
          <p:cNvSpPr>
            <a:spLocks noGrp="1"/>
          </p:cNvSpPr>
          <p:nvPr>
            <p:ph type="title"/>
          </p:nvPr>
        </p:nvSpPr>
        <p:spPr>
          <a:xfrm>
            <a:off x="-2146300" y="600075"/>
            <a:ext cx="10515600" cy="1325563"/>
          </a:xfrm>
        </p:spPr>
        <p:txBody>
          <a:bodyPr/>
          <a:lstStyle/>
          <a:p>
            <a:pPr algn="ctr"/>
            <a:r>
              <a:rPr lang="en-US" b="1" dirty="0">
                <a:ln w="0"/>
                <a:effectLst>
                  <a:outerShdw blurRad="38100" dist="19050" dir="2700000" algn="tl" rotWithShape="0">
                    <a:schemeClr val="dk1">
                      <a:alpha val="40000"/>
                    </a:schemeClr>
                  </a:outerShdw>
                </a:effectLst>
              </a:rPr>
              <a:t>Features of a Function</a:t>
            </a:r>
          </a:p>
        </p:txBody>
      </p:sp>
      <p:sp>
        <p:nvSpPr>
          <p:cNvPr id="3" name="Content Placeholder 2">
            <a:extLst>
              <a:ext uri="{FF2B5EF4-FFF2-40B4-BE49-F238E27FC236}">
                <a16:creationId xmlns:a16="http://schemas.microsoft.com/office/drawing/2014/main" id="{BDB93AED-2DF3-4AB9-80B0-4F4EC387AF07}"/>
              </a:ext>
            </a:extLst>
          </p:cNvPr>
          <p:cNvSpPr>
            <a:spLocks noGrp="1"/>
          </p:cNvSpPr>
          <p:nvPr>
            <p:ph idx="1"/>
          </p:nvPr>
        </p:nvSpPr>
        <p:spPr>
          <a:xfrm>
            <a:off x="838200" y="2117725"/>
            <a:ext cx="10515600" cy="4351338"/>
          </a:xfrm>
        </p:spPr>
        <p:txBody>
          <a:bodyPr>
            <a:normAutofit/>
          </a:bodyPr>
          <a:lstStyle/>
          <a:p>
            <a:r>
              <a:rPr lang="en-US" dirty="0"/>
              <a:t>Functions include variables and conditionals (</a:t>
            </a:r>
            <a:r>
              <a:rPr lang="en-US" b="1" dirty="0"/>
              <a:t>Remember: conditionals </a:t>
            </a:r>
            <a:r>
              <a:rPr lang="en-US" dirty="0"/>
              <a:t>are </a:t>
            </a:r>
            <a:r>
              <a:rPr lang="en-US" b="1" dirty="0"/>
              <a:t>“if”, “else if”, and “else” statements</a:t>
            </a:r>
            <a:r>
              <a:rPr lang="en-US" dirty="0"/>
              <a:t>). A function uses the information and instructions provided to it to complete the task.</a:t>
            </a:r>
          </a:p>
          <a:p>
            <a:r>
              <a:rPr lang="en-US" dirty="0"/>
              <a:t>Functions are also useful because they are re-usable! Instead of writing the same code over again, you can simply call the function.</a:t>
            </a:r>
          </a:p>
          <a:p>
            <a:r>
              <a:rPr lang="en-US" dirty="0"/>
              <a:t>If you had a website that greeted every guest by time of day and name, would you rather write a thousand programs for each possible name in the world? Or a single function that could handle ANY name that is passed in?</a:t>
            </a:r>
          </a:p>
        </p:txBody>
      </p:sp>
    </p:spTree>
    <p:extLst>
      <p:ext uri="{BB962C8B-B14F-4D97-AF65-F5344CB8AC3E}">
        <p14:creationId xmlns:p14="http://schemas.microsoft.com/office/powerpoint/2010/main" val="1513734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90B282-CE89-49EB-B140-1C4C3170EB9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939" y="14591"/>
            <a:ext cx="12191999" cy="6858000"/>
          </a:xfrm>
          <a:prstGeom prst="rect">
            <a:avLst/>
          </a:prstGeom>
        </p:spPr>
      </p:pic>
      <p:sp>
        <p:nvSpPr>
          <p:cNvPr id="2" name="Title 1">
            <a:extLst>
              <a:ext uri="{FF2B5EF4-FFF2-40B4-BE49-F238E27FC236}">
                <a16:creationId xmlns:a16="http://schemas.microsoft.com/office/drawing/2014/main" id="{F8ECC954-9CA2-4D51-B6BC-B1F6F926099C}"/>
              </a:ext>
            </a:extLst>
          </p:cNvPr>
          <p:cNvSpPr>
            <a:spLocks noGrp="1"/>
          </p:cNvSpPr>
          <p:nvPr>
            <p:ph type="title"/>
          </p:nvPr>
        </p:nvSpPr>
        <p:spPr>
          <a:xfrm>
            <a:off x="838200" y="419738"/>
            <a:ext cx="10515600" cy="1325563"/>
          </a:xfrm>
        </p:spPr>
        <p:txBody>
          <a:bodyPr/>
          <a:lstStyle/>
          <a:p>
            <a:pPr algn="ctr"/>
            <a:r>
              <a:rPr lang="en-US" b="1" dirty="0"/>
              <a:t>A Function’s Anatomy in </a:t>
            </a:r>
            <a:r>
              <a:rPr lang="en-US" b="1" dirty="0" err="1"/>
              <a:t>Javascript</a:t>
            </a:r>
            <a:endParaRPr lang="en-US" b="1" dirty="0"/>
          </a:p>
        </p:txBody>
      </p:sp>
      <p:sp>
        <p:nvSpPr>
          <p:cNvPr id="3" name="Content Placeholder 2">
            <a:extLst>
              <a:ext uri="{FF2B5EF4-FFF2-40B4-BE49-F238E27FC236}">
                <a16:creationId xmlns:a16="http://schemas.microsoft.com/office/drawing/2014/main" id="{94913929-8355-4A85-B74D-791A89C00F47}"/>
              </a:ext>
            </a:extLst>
          </p:cNvPr>
          <p:cNvSpPr>
            <a:spLocks noGrp="1"/>
          </p:cNvSpPr>
          <p:nvPr>
            <p:ph idx="1"/>
          </p:nvPr>
        </p:nvSpPr>
        <p:spPr>
          <a:xfrm>
            <a:off x="356241" y="3291016"/>
            <a:ext cx="11861697" cy="3279422"/>
          </a:xfrm>
        </p:spPr>
        <p:txBody>
          <a:bodyPr>
            <a:normAutofit lnSpcReduction="10000"/>
          </a:bodyPr>
          <a:lstStyle/>
          <a:p>
            <a:pPr marL="0" indent="0">
              <a:buNone/>
            </a:pPr>
            <a:r>
              <a:rPr lang="en-US" dirty="0"/>
              <a:t>Things to note:</a:t>
            </a:r>
          </a:p>
          <a:p>
            <a:r>
              <a:rPr lang="en-US" dirty="0"/>
              <a:t>A function in </a:t>
            </a:r>
            <a:r>
              <a:rPr lang="en-US" dirty="0" err="1"/>
              <a:t>Javascript</a:t>
            </a:r>
            <a:r>
              <a:rPr lang="en-US" dirty="0"/>
              <a:t> starts with the keyword “function”, a space, the name you want the function to be, and optionally variables (Variables passed into functions are called parameters).</a:t>
            </a:r>
          </a:p>
          <a:p>
            <a:r>
              <a:rPr lang="en-US" dirty="0"/>
              <a:t>Write the instructions you want the function to follow inside the brackets. </a:t>
            </a:r>
          </a:p>
          <a:p>
            <a:r>
              <a:rPr lang="en-US" dirty="0"/>
              <a:t>When you call a function, type its name EXACTLY. Follow it with a pair of parenthesis, variables passed in (if any) inside the parenthesis, and a semi colon.</a:t>
            </a:r>
          </a:p>
        </p:txBody>
      </p:sp>
      <p:pic>
        <p:nvPicPr>
          <p:cNvPr id="7" name="Picture 6">
            <a:extLst>
              <a:ext uri="{FF2B5EF4-FFF2-40B4-BE49-F238E27FC236}">
                <a16:creationId xmlns:a16="http://schemas.microsoft.com/office/drawing/2014/main" id="{05A081F0-4B69-430C-AEA5-51373BB5DD29}"/>
              </a:ext>
            </a:extLst>
          </p:cNvPr>
          <p:cNvPicPr>
            <a:picLocks noChangeAspect="1"/>
          </p:cNvPicPr>
          <p:nvPr/>
        </p:nvPicPr>
        <p:blipFill rotWithShape="1">
          <a:blip r:embed="rId4"/>
          <a:srcRect b="3588"/>
          <a:stretch/>
        </p:blipFill>
        <p:spPr>
          <a:xfrm>
            <a:off x="1755034" y="1401580"/>
            <a:ext cx="8999442" cy="1889436"/>
          </a:xfrm>
          <a:prstGeom prst="rect">
            <a:avLst/>
          </a:prstGeom>
        </p:spPr>
      </p:pic>
    </p:spTree>
    <p:extLst>
      <p:ext uri="{BB962C8B-B14F-4D97-AF65-F5344CB8AC3E}">
        <p14:creationId xmlns:p14="http://schemas.microsoft.com/office/powerpoint/2010/main" val="2684331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D5264E-45BA-416F-9CC6-EB7B334E447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0" y="-23182"/>
            <a:ext cx="12191999" cy="6881182"/>
          </a:xfrm>
          <a:prstGeom prst="rect">
            <a:avLst/>
          </a:prstGeom>
        </p:spPr>
      </p:pic>
      <p:pic>
        <p:nvPicPr>
          <p:cNvPr id="12" name="Picture 11">
            <a:extLst>
              <a:ext uri="{FF2B5EF4-FFF2-40B4-BE49-F238E27FC236}">
                <a16:creationId xmlns:a16="http://schemas.microsoft.com/office/drawing/2014/main" id="{2C6A9A5D-E961-4C60-AB35-231273F3FE6C}"/>
              </a:ext>
            </a:extLst>
          </p:cNvPr>
          <p:cNvPicPr>
            <a:picLocks noChangeAspect="1"/>
          </p:cNvPicPr>
          <p:nvPr/>
        </p:nvPicPr>
        <p:blipFill>
          <a:blip r:embed="rId4"/>
          <a:stretch>
            <a:fillRect/>
          </a:stretch>
        </p:blipFill>
        <p:spPr>
          <a:xfrm>
            <a:off x="4418487" y="1259756"/>
            <a:ext cx="7490058" cy="4668251"/>
          </a:xfrm>
          <a:prstGeom prst="rect">
            <a:avLst/>
          </a:prstGeom>
        </p:spPr>
      </p:pic>
      <p:sp>
        <p:nvSpPr>
          <p:cNvPr id="8" name="Right Brace 7">
            <a:extLst>
              <a:ext uri="{FF2B5EF4-FFF2-40B4-BE49-F238E27FC236}">
                <a16:creationId xmlns:a16="http://schemas.microsoft.com/office/drawing/2014/main" id="{ABBF00E4-E453-49E2-9BA6-AB9E7203A403}"/>
              </a:ext>
            </a:extLst>
          </p:cNvPr>
          <p:cNvSpPr/>
          <p:nvPr/>
        </p:nvSpPr>
        <p:spPr>
          <a:xfrm flipH="1">
            <a:off x="3411687" y="1906303"/>
            <a:ext cx="1354866" cy="1244304"/>
          </a:xfrm>
          <a:prstGeom prst="rightBrace">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20D7716-3EB6-40EA-B159-81F81E875825}"/>
              </a:ext>
            </a:extLst>
          </p:cNvPr>
          <p:cNvSpPr txBox="1"/>
          <p:nvPr/>
        </p:nvSpPr>
        <p:spPr>
          <a:xfrm>
            <a:off x="943396" y="2343789"/>
            <a:ext cx="2435606" cy="369332"/>
          </a:xfrm>
          <a:prstGeom prst="rect">
            <a:avLst/>
          </a:prstGeom>
          <a:noFill/>
        </p:spPr>
        <p:txBody>
          <a:bodyPr wrap="square" rtlCol="0">
            <a:spAutoFit/>
          </a:bodyPr>
          <a:lstStyle/>
          <a:p>
            <a:r>
              <a:rPr lang="en-US" dirty="0"/>
              <a:t>Variables are created</a:t>
            </a:r>
          </a:p>
        </p:txBody>
      </p:sp>
      <p:sp>
        <p:nvSpPr>
          <p:cNvPr id="10" name="Right Brace 9">
            <a:extLst>
              <a:ext uri="{FF2B5EF4-FFF2-40B4-BE49-F238E27FC236}">
                <a16:creationId xmlns:a16="http://schemas.microsoft.com/office/drawing/2014/main" id="{E32A3820-0159-43FF-A109-F7FF8F4EB9A2}"/>
              </a:ext>
            </a:extLst>
          </p:cNvPr>
          <p:cNvSpPr/>
          <p:nvPr/>
        </p:nvSpPr>
        <p:spPr>
          <a:xfrm flipH="1">
            <a:off x="3505184" y="3491748"/>
            <a:ext cx="1214844" cy="1359111"/>
          </a:xfrm>
          <a:prstGeom prst="rightBrace">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A5F0351-3570-4E7B-A1BC-659F8D4E8AA4}"/>
              </a:ext>
            </a:extLst>
          </p:cNvPr>
          <p:cNvSpPr txBox="1"/>
          <p:nvPr/>
        </p:nvSpPr>
        <p:spPr>
          <a:xfrm>
            <a:off x="234593" y="3284672"/>
            <a:ext cx="3351879" cy="1477328"/>
          </a:xfrm>
          <a:prstGeom prst="rect">
            <a:avLst/>
          </a:prstGeom>
          <a:noFill/>
        </p:spPr>
        <p:txBody>
          <a:bodyPr wrap="square" rtlCol="0">
            <a:spAutoFit/>
          </a:bodyPr>
          <a:lstStyle/>
          <a:p>
            <a:r>
              <a:rPr lang="en-US" dirty="0"/>
              <a:t>A function called </a:t>
            </a:r>
            <a:r>
              <a:rPr lang="en-US" dirty="0" err="1"/>
              <a:t>sayHello</a:t>
            </a:r>
            <a:r>
              <a:rPr lang="en-US" dirty="0"/>
              <a:t> is created. It asks for a variable and prints to the console using the variable given along with a greeting</a:t>
            </a:r>
          </a:p>
        </p:txBody>
      </p:sp>
      <p:sp>
        <p:nvSpPr>
          <p:cNvPr id="13" name="TextBox 12">
            <a:extLst>
              <a:ext uri="{FF2B5EF4-FFF2-40B4-BE49-F238E27FC236}">
                <a16:creationId xmlns:a16="http://schemas.microsoft.com/office/drawing/2014/main" id="{0F30AEE3-72F3-4577-8014-29A8558E632A}"/>
              </a:ext>
            </a:extLst>
          </p:cNvPr>
          <p:cNvSpPr txBox="1"/>
          <p:nvPr/>
        </p:nvSpPr>
        <p:spPr>
          <a:xfrm>
            <a:off x="3715966" y="162468"/>
            <a:ext cx="6154365" cy="769441"/>
          </a:xfrm>
          <a:prstGeom prst="rect">
            <a:avLst/>
          </a:prstGeom>
          <a:noFill/>
        </p:spPr>
        <p:txBody>
          <a:bodyPr wrap="square" rtlCol="0">
            <a:spAutoFit/>
          </a:bodyPr>
          <a:lstStyle/>
          <a:p>
            <a:r>
              <a:rPr lang="en-US" sz="4400" dirty="0"/>
              <a:t>The Function Process</a:t>
            </a:r>
          </a:p>
        </p:txBody>
      </p:sp>
      <p:sp>
        <p:nvSpPr>
          <p:cNvPr id="14" name="Right Brace 13">
            <a:extLst>
              <a:ext uri="{FF2B5EF4-FFF2-40B4-BE49-F238E27FC236}">
                <a16:creationId xmlns:a16="http://schemas.microsoft.com/office/drawing/2014/main" id="{19AFD32D-6C46-4EDC-B862-FB0D50242D8C}"/>
              </a:ext>
            </a:extLst>
          </p:cNvPr>
          <p:cNvSpPr/>
          <p:nvPr/>
        </p:nvSpPr>
        <p:spPr>
          <a:xfrm flipH="1">
            <a:off x="3619730" y="4902258"/>
            <a:ext cx="985752" cy="772209"/>
          </a:xfrm>
          <a:prstGeom prst="rightBrace">
            <a:avLst/>
          </a:prstGeom>
          <a:ln w="762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89C4C66-9950-4171-8DA8-752DBFF203D4}"/>
              </a:ext>
            </a:extLst>
          </p:cNvPr>
          <p:cNvSpPr txBox="1"/>
          <p:nvPr/>
        </p:nvSpPr>
        <p:spPr>
          <a:xfrm>
            <a:off x="153305" y="5057935"/>
            <a:ext cx="3351879" cy="1477328"/>
          </a:xfrm>
          <a:prstGeom prst="rect">
            <a:avLst/>
          </a:prstGeom>
          <a:noFill/>
        </p:spPr>
        <p:txBody>
          <a:bodyPr wrap="square" rtlCol="0">
            <a:spAutoFit/>
          </a:bodyPr>
          <a:lstStyle/>
          <a:p>
            <a:r>
              <a:rPr lang="en-US" dirty="0"/>
              <a:t>The function </a:t>
            </a:r>
            <a:r>
              <a:rPr lang="en-US" dirty="0" err="1"/>
              <a:t>sayHello</a:t>
            </a:r>
            <a:r>
              <a:rPr lang="en-US" dirty="0"/>
              <a:t> is called. It tells program to send the variable “Timothy” into the function </a:t>
            </a:r>
            <a:r>
              <a:rPr lang="en-US" dirty="0" err="1"/>
              <a:t>sayHello</a:t>
            </a:r>
            <a:r>
              <a:rPr lang="en-US" dirty="0"/>
              <a:t> so that it can follow the code inside of </a:t>
            </a:r>
            <a:r>
              <a:rPr lang="en-US" dirty="0" err="1"/>
              <a:t>sayHello</a:t>
            </a:r>
            <a:r>
              <a:rPr lang="en-US" dirty="0"/>
              <a:t>.</a:t>
            </a:r>
          </a:p>
        </p:txBody>
      </p:sp>
    </p:spTree>
    <p:extLst>
      <p:ext uri="{BB962C8B-B14F-4D97-AF65-F5344CB8AC3E}">
        <p14:creationId xmlns:p14="http://schemas.microsoft.com/office/powerpoint/2010/main" val="3311812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573E32-5580-4D95-8E34-75EFA7ABDFA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1D0F5F1-04A0-4CE2-A45B-C0D5EB5A05F6}"/>
              </a:ext>
            </a:extLst>
          </p:cNvPr>
          <p:cNvSpPr>
            <a:spLocks noGrp="1"/>
          </p:cNvSpPr>
          <p:nvPr>
            <p:ph type="title"/>
          </p:nvPr>
        </p:nvSpPr>
        <p:spPr>
          <a:xfrm>
            <a:off x="838199" y="74741"/>
            <a:ext cx="10515600" cy="1325563"/>
          </a:xfrm>
        </p:spPr>
        <p:txBody>
          <a:bodyPr/>
          <a:lstStyle/>
          <a:p>
            <a:pPr algn="ctr"/>
            <a:r>
              <a:rPr lang="en-US" b="1" dirty="0"/>
              <a:t>Functions without Parameters</a:t>
            </a:r>
          </a:p>
        </p:txBody>
      </p:sp>
      <p:sp>
        <p:nvSpPr>
          <p:cNvPr id="3" name="Content Placeholder 2">
            <a:extLst>
              <a:ext uri="{FF2B5EF4-FFF2-40B4-BE49-F238E27FC236}">
                <a16:creationId xmlns:a16="http://schemas.microsoft.com/office/drawing/2014/main" id="{495B5ECC-EE05-4FF8-AE96-908453A3CD00}"/>
              </a:ext>
            </a:extLst>
          </p:cNvPr>
          <p:cNvSpPr>
            <a:spLocks noGrp="1"/>
          </p:cNvSpPr>
          <p:nvPr>
            <p:ph idx="1"/>
          </p:nvPr>
        </p:nvSpPr>
        <p:spPr>
          <a:xfrm>
            <a:off x="838199" y="1243649"/>
            <a:ext cx="10515600" cy="4351338"/>
          </a:xfrm>
        </p:spPr>
        <p:txBody>
          <a:bodyPr/>
          <a:lstStyle/>
          <a:p>
            <a:r>
              <a:rPr lang="en-US" dirty="0"/>
              <a:t>Functions do not need to have information passed in to complete a task.</a:t>
            </a:r>
          </a:p>
          <a:p>
            <a:r>
              <a:rPr lang="en-US" dirty="0"/>
              <a:t>The following function is simply in charge of zeroing out a number. Notice it doesn’t have variables passed into the function or when it is called on the last line of code.</a:t>
            </a:r>
          </a:p>
        </p:txBody>
      </p:sp>
      <p:pic>
        <p:nvPicPr>
          <p:cNvPr id="4" name="Picture 3">
            <a:extLst>
              <a:ext uri="{FF2B5EF4-FFF2-40B4-BE49-F238E27FC236}">
                <a16:creationId xmlns:a16="http://schemas.microsoft.com/office/drawing/2014/main" id="{5882BA86-6937-48D7-9214-C0C2767383EC}"/>
              </a:ext>
            </a:extLst>
          </p:cNvPr>
          <p:cNvPicPr>
            <a:picLocks noChangeAspect="1"/>
          </p:cNvPicPr>
          <p:nvPr/>
        </p:nvPicPr>
        <p:blipFill rotWithShape="1">
          <a:blip r:embed="rId5"/>
          <a:srcRect l="2162" r="6217"/>
          <a:stretch/>
        </p:blipFill>
        <p:spPr>
          <a:xfrm>
            <a:off x="362118" y="3511349"/>
            <a:ext cx="11722099" cy="2738281"/>
          </a:xfrm>
          <a:prstGeom prst="rect">
            <a:avLst/>
          </a:prstGeom>
        </p:spPr>
      </p:pic>
      <p:grpSp>
        <p:nvGrpSpPr>
          <p:cNvPr id="6" name="Group 5">
            <a:extLst>
              <a:ext uri="{FF2B5EF4-FFF2-40B4-BE49-F238E27FC236}">
                <a16:creationId xmlns:a16="http://schemas.microsoft.com/office/drawing/2014/main" id="{9FE75E24-1193-4EA5-9CEF-86BB83CDE966}"/>
              </a:ext>
            </a:extLst>
          </p:cNvPr>
          <p:cNvGrpSpPr/>
          <p:nvPr/>
        </p:nvGrpSpPr>
        <p:grpSpPr>
          <a:xfrm rot="21009104" flipH="1">
            <a:off x="3054271" y="3928487"/>
            <a:ext cx="3261750" cy="569229"/>
            <a:chOff x="1684962" y="1604601"/>
            <a:chExt cx="3995802" cy="912741"/>
          </a:xfrm>
        </p:grpSpPr>
        <p:sp>
          <p:nvSpPr>
            <p:cNvPr id="7" name="Arrow: Right 6">
              <a:extLst>
                <a:ext uri="{FF2B5EF4-FFF2-40B4-BE49-F238E27FC236}">
                  <a16:creationId xmlns:a16="http://schemas.microsoft.com/office/drawing/2014/main" id="{28C4158D-2F8F-424C-AD71-FC6DA8A96CCC}"/>
                </a:ext>
              </a:extLst>
            </p:cNvPr>
            <p:cNvSpPr/>
            <p:nvPr/>
          </p:nvSpPr>
          <p:spPr>
            <a:xfrm>
              <a:off x="1684962" y="1604601"/>
              <a:ext cx="3995802" cy="9127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960CD4B-523E-4A85-9F09-CD34ADE820C9}"/>
                </a:ext>
              </a:extLst>
            </p:cNvPr>
            <p:cNvSpPr txBox="1"/>
            <p:nvPr/>
          </p:nvSpPr>
          <p:spPr>
            <a:xfrm>
              <a:off x="1957297" y="1748874"/>
              <a:ext cx="3256766" cy="592212"/>
            </a:xfrm>
            <a:prstGeom prst="rect">
              <a:avLst/>
            </a:prstGeom>
            <a:noFill/>
          </p:spPr>
          <p:txBody>
            <a:bodyPr wrap="square" rtlCol="0">
              <a:spAutoFit/>
            </a:bodyPr>
            <a:lstStyle/>
            <a:p>
              <a:r>
                <a:rPr lang="en-US" dirty="0"/>
                <a:t>No Variables Specified</a:t>
              </a:r>
            </a:p>
          </p:txBody>
        </p:sp>
      </p:grpSp>
      <p:grpSp>
        <p:nvGrpSpPr>
          <p:cNvPr id="10" name="Group 9">
            <a:extLst>
              <a:ext uri="{FF2B5EF4-FFF2-40B4-BE49-F238E27FC236}">
                <a16:creationId xmlns:a16="http://schemas.microsoft.com/office/drawing/2014/main" id="{6122EF9E-9BE0-4AAF-A161-507B2F4340D5}"/>
              </a:ext>
            </a:extLst>
          </p:cNvPr>
          <p:cNvGrpSpPr/>
          <p:nvPr/>
        </p:nvGrpSpPr>
        <p:grpSpPr>
          <a:xfrm flipH="1">
            <a:off x="2340717" y="5793381"/>
            <a:ext cx="3261750" cy="569229"/>
            <a:chOff x="1640910" y="2237555"/>
            <a:chExt cx="3995802" cy="912741"/>
          </a:xfrm>
        </p:grpSpPr>
        <p:sp>
          <p:nvSpPr>
            <p:cNvPr id="11" name="Arrow: Right 10">
              <a:extLst>
                <a:ext uri="{FF2B5EF4-FFF2-40B4-BE49-F238E27FC236}">
                  <a16:creationId xmlns:a16="http://schemas.microsoft.com/office/drawing/2014/main" id="{9E210C14-80C8-41F8-B21E-FE8FC9E5C341}"/>
                </a:ext>
              </a:extLst>
            </p:cNvPr>
            <p:cNvSpPr/>
            <p:nvPr/>
          </p:nvSpPr>
          <p:spPr>
            <a:xfrm>
              <a:off x="1640910" y="2237555"/>
              <a:ext cx="3995802" cy="9127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DCA5C59-04D1-4AF9-8EF5-E0D8791DD39F}"/>
                </a:ext>
              </a:extLst>
            </p:cNvPr>
            <p:cNvSpPr txBox="1"/>
            <p:nvPr/>
          </p:nvSpPr>
          <p:spPr>
            <a:xfrm>
              <a:off x="1918611" y="2418644"/>
              <a:ext cx="3256766" cy="592212"/>
            </a:xfrm>
            <a:prstGeom prst="rect">
              <a:avLst/>
            </a:prstGeom>
            <a:noFill/>
          </p:spPr>
          <p:txBody>
            <a:bodyPr wrap="square" rtlCol="0">
              <a:spAutoFit/>
            </a:bodyPr>
            <a:lstStyle/>
            <a:p>
              <a:r>
                <a:rPr lang="en-US" dirty="0"/>
                <a:t>No Variables Specified</a:t>
              </a:r>
            </a:p>
          </p:txBody>
        </p:sp>
      </p:grpSp>
    </p:spTree>
    <p:extLst>
      <p:ext uri="{BB962C8B-B14F-4D97-AF65-F5344CB8AC3E}">
        <p14:creationId xmlns:p14="http://schemas.microsoft.com/office/powerpoint/2010/main" val="2516934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1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C4CF41-D7C3-48EE-89F3-27D7785E2EA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8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2" name="Title 1">
            <a:extLst>
              <a:ext uri="{FF2B5EF4-FFF2-40B4-BE49-F238E27FC236}">
                <a16:creationId xmlns:a16="http://schemas.microsoft.com/office/drawing/2014/main" id="{FA369201-8FBE-4333-A4AB-E9325B995BC8}"/>
              </a:ext>
            </a:extLst>
          </p:cNvPr>
          <p:cNvSpPr>
            <a:spLocks noGrp="1"/>
          </p:cNvSpPr>
          <p:nvPr>
            <p:ph type="title"/>
          </p:nvPr>
        </p:nvSpPr>
        <p:spPr>
          <a:xfrm>
            <a:off x="838200" y="18255"/>
            <a:ext cx="10515600" cy="1325563"/>
          </a:xfrm>
        </p:spPr>
        <p:txBody>
          <a:bodyPr/>
          <a:lstStyle/>
          <a:p>
            <a:pPr algn="ctr"/>
            <a:r>
              <a:rPr lang="en-US" b="1" dirty="0"/>
              <a:t>The “Return” Keyword</a:t>
            </a:r>
          </a:p>
        </p:txBody>
      </p:sp>
      <p:sp>
        <p:nvSpPr>
          <p:cNvPr id="3" name="Content Placeholder 2">
            <a:extLst>
              <a:ext uri="{FF2B5EF4-FFF2-40B4-BE49-F238E27FC236}">
                <a16:creationId xmlns:a16="http://schemas.microsoft.com/office/drawing/2014/main" id="{290ACBD1-8F21-49F0-9F3F-08B47102172D}"/>
              </a:ext>
            </a:extLst>
          </p:cNvPr>
          <p:cNvSpPr>
            <a:spLocks noGrp="1"/>
          </p:cNvSpPr>
          <p:nvPr>
            <p:ph idx="1"/>
          </p:nvPr>
        </p:nvSpPr>
        <p:spPr>
          <a:xfrm>
            <a:off x="838200" y="1032337"/>
            <a:ext cx="10515600" cy="4351338"/>
          </a:xfrm>
        </p:spPr>
        <p:txBody>
          <a:bodyPr/>
          <a:lstStyle/>
          <a:p>
            <a:r>
              <a:rPr lang="en-US" dirty="0"/>
              <a:t>“Return” is a keyword used by a function. It says “If I am called in the program, </a:t>
            </a:r>
            <a:r>
              <a:rPr lang="en-US" i="1" dirty="0"/>
              <a:t>I will return a variable depending on the conditionals’</a:t>
            </a:r>
            <a:r>
              <a:rPr lang="en-US" dirty="0"/>
              <a:t>.”</a:t>
            </a:r>
          </a:p>
          <a:p>
            <a:r>
              <a:rPr lang="en-US" dirty="0"/>
              <a:t>Example use: You want to find out if a number is even or not. After figuring out if a number is even or odd, the function can return 1 for odd and 0 for even to signal the outcome.</a:t>
            </a:r>
          </a:p>
        </p:txBody>
      </p:sp>
      <p:sp>
        <p:nvSpPr>
          <p:cNvPr id="5" name="TextBox 4">
            <a:extLst>
              <a:ext uri="{FF2B5EF4-FFF2-40B4-BE49-F238E27FC236}">
                <a16:creationId xmlns:a16="http://schemas.microsoft.com/office/drawing/2014/main" id="{8766CB2C-D1F7-4005-8E31-C39E316F267C}"/>
              </a:ext>
            </a:extLst>
          </p:cNvPr>
          <p:cNvSpPr txBox="1"/>
          <p:nvPr/>
        </p:nvSpPr>
        <p:spPr>
          <a:xfrm>
            <a:off x="671133" y="3617924"/>
            <a:ext cx="4248719" cy="1631216"/>
          </a:xfrm>
          <a:prstGeom prst="rect">
            <a:avLst/>
          </a:prstGeom>
          <a:noFill/>
        </p:spPr>
        <p:txBody>
          <a:bodyPr wrap="square" rtlCol="0">
            <a:spAutoFit/>
          </a:bodyPr>
          <a:lstStyle/>
          <a:p>
            <a:r>
              <a:rPr lang="en-US" sz="2000" b="1" dirty="0"/>
              <a:t>Note: % </a:t>
            </a:r>
            <a:r>
              <a:rPr lang="en-US" sz="2000" dirty="0"/>
              <a:t>is a symbol meaning “give me the remainder of the first number divided by second number.” Even numbers can be divided into 2 with no remainder.</a:t>
            </a:r>
          </a:p>
        </p:txBody>
      </p:sp>
      <p:pic>
        <p:nvPicPr>
          <p:cNvPr id="6" name="Picture 5">
            <a:extLst>
              <a:ext uri="{FF2B5EF4-FFF2-40B4-BE49-F238E27FC236}">
                <a16:creationId xmlns:a16="http://schemas.microsoft.com/office/drawing/2014/main" id="{1CD6618C-0D84-4DC9-8BD3-8DD9A5C5F8B6}"/>
              </a:ext>
            </a:extLst>
          </p:cNvPr>
          <p:cNvPicPr>
            <a:picLocks noChangeAspect="1"/>
          </p:cNvPicPr>
          <p:nvPr/>
        </p:nvPicPr>
        <p:blipFill>
          <a:blip r:embed="rId5"/>
          <a:stretch>
            <a:fillRect/>
          </a:stretch>
        </p:blipFill>
        <p:spPr>
          <a:xfrm>
            <a:off x="4752785" y="3211082"/>
            <a:ext cx="5947511" cy="3534739"/>
          </a:xfrm>
          <a:prstGeom prst="rect">
            <a:avLst/>
          </a:prstGeom>
        </p:spPr>
      </p:pic>
    </p:spTree>
    <p:extLst>
      <p:ext uri="{BB962C8B-B14F-4D97-AF65-F5344CB8AC3E}">
        <p14:creationId xmlns:p14="http://schemas.microsoft.com/office/powerpoint/2010/main" val="2023165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993</Words>
  <Application>Microsoft Office PowerPoint</Application>
  <PresentationFormat>Widescreen</PresentationFormat>
  <Paragraphs>69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What are functions and why are they important?</vt:lpstr>
      <vt:lpstr>How do functions act in a program?</vt:lpstr>
      <vt:lpstr>How Functions Work</vt:lpstr>
      <vt:lpstr>Features of a Function</vt:lpstr>
      <vt:lpstr>A Function’s Anatomy in Javascript</vt:lpstr>
      <vt:lpstr>PowerPoint Presentation</vt:lpstr>
      <vt:lpstr>Functions without Parameters</vt:lpstr>
      <vt:lpstr>The “Return” Keyword</vt:lpstr>
      <vt:lpstr>Multiple Function Calls</vt:lpstr>
      <vt:lpstr>The core4: Functions exercise!</vt:lpstr>
      <vt:lpstr>Starting Code </vt:lpstr>
      <vt:lpstr>One Possible Solution</vt:lpstr>
      <vt:lpstr>Quick Reflection</vt:lpstr>
      <vt:lpstr>Console.log(“Have an amazing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Conditionals Review</dc:title>
  <dc:creator>Clarissa Olivia Garcia</dc:creator>
  <cp:lastModifiedBy>Clarissa Olivia Garcia</cp:lastModifiedBy>
  <cp:revision>81</cp:revision>
  <dcterms:created xsi:type="dcterms:W3CDTF">2018-09-01T21:33:26Z</dcterms:created>
  <dcterms:modified xsi:type="dcterms:W3CDTF">2018-09-04T16:24:53Z</dcterms:modified>
</cp:coreProperties>
</file>